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470" r:id="rId2"/>
    <p:sldId id="474" r:id="rId3"/>
    <p:sldId id="479" r:id="rId4"/>
    <p:sldId id="475" r:id="rId5"/>
    <p:sldId id="477" r:id="rId6"/>
    <p:sldId id="439" r:id="rId7"/>
    <p:sldId id="478" r:id="rId8"/>
    <p:sldId id="473" r:id="rId9"/>
    <p:sldId id="481" r:id="rId10"/>
  </p:sldIdLst>
  <p:sldSz cx="12192000" cy="6858000"/>
  <p:notesSz cx="6858000" cy="9144000"/>
  <p:embeddedFontLst>
    <p:embeddedFont>
      <p:font typeface="1훈막대연필 R" panose="02020603020101020101" pitchFamily="18" charset="-127"/>
      <p:regular r:id="rId12"/>
    </p:embeddedFont>
    <p:embeddedFont>
      <p:font typeface="1훈새마을운동 R" panose="02020603020101020101" pitchFamily="18" charset="-127"/>
      <p:regular r:id="rId13"/>
    </p:embeddedFont>
    <p:embeddedFont>
      <p:font typeface="THE뉴스속보" panose="02020503020101020101" pitchFamily="18" charset="-127"/>
      <p:regular r:id="rId14"/>
    </p:embeddedFont>
    <p:embeddedFont>
      <p:font typeface="맑은 고딕" panose="020B0503020000020004" pitchFamily="50" charset="-127"/>
      <p:regular r:id="rId15"/>
      <p:bold r:id="rId1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정 경현" initials="정경" lastIdx="4" clrIdx="0">
    <p:extLst>
      <p:ext uri="{19B8F6BF-5375-455C-9EA6-DF929625EA0E}">
        <p15:presenceInfo xmlns:p15="http://schemas.microsoft.com/office/powerpoint/2012/main" userId="0682988a6f652e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CB"/>
    <a:srgbClr val="FBCA92"/>
    <a:srgbClr val="F4E7D5"/>
    <a:srgbClr val="FFFFFF"/>
    <a:srgbClr val="893F26"/>
    <a:srgbClr val="4B4051"/>
    <a:srgbClr val="E78B64"/>
    <a:srgbClr val="FEB187"/>
    <a:srgbClr val="FF7C80"/>
    <a:srgbClr val="2C3B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57" autoAdjust="0"/>
    <p:restoredTop sz="96429" autoAdjust="0"/>
  </p:normalViewPr>
  <p:slideViewPr>
    <p:cSldViewPr snapToGrid="0">
      <p:cViewPr varScale="1">
        <p:scale>
          <a:sx n="86" d="100"/>
          <a:sy n="86" d="100"/>
        </p:scale>
        <p:origin x="854" y="-96"/>
      </p:cViewPr>
      <p:guideLst>
        <p:guide orient="horz" pos="2160"/>
        <p:guide pos="3817"/>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20T22:15:16.504" idx="4">
    <p:pos x="10" y="10"/>
    <p:text>+기사
폭염으로 인한 사망자
폭염수치(체감온도, 지면온도 상승 같은 기사)
(춘천에 관련된 수치가 있는 기사를 넣는 것이 좋다.)
이로 인해 
쿨링포그설치를 도입한 다른 지역의 경우 폭염으로 인한 사망자가 감소했다. 
그래서 춘천에도 쿨링포그를 도입하여보자
그런데 어떤위치에 쿨링포그를 설치해야 가장 효과적이고 효율적으로 설치할수있을까 에 대해서 분석해보고자 한다.</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0-20T20:53:48.790" idx="1">
    <p:pos x="10" y="10"/>
    <p:text>쿨링포그의 장점은 공중에 떠다니는 먼지를 흡착해 재비산먼지를 억제하고, 전력 및 수도 사용량도 적다. 또한 정수된 상수도를 사용해 위생적이고 야간에는 LED 보안등이 켜지는 등 친환경적인 고효율 시스템이다.
출처 : 업코리아(http://www.upkorea.net)</p:text>
    <p:extLst>
      <p:ext uri="{C676402C-5697-4E1C-873F-D02D1690AC5C}">
        <p15:threadingInfo xmlns:p15="http://schemas.microsoft.com/office/powerpoint/2012/main" timeZoneBias="-540"/>
      </p:ext>
    </p:extLst>
  </p:cm>
  <p:cm authorId="1" dt="2019-10-20T20:56:42.024" idx="2">
    <p:pos x="146" y="146"/>
    <p:text>단양군은 약 5000만원의 예산을 투입해 시내버스 정류장 23곳에 에어커튼을 설치하기로 했다.
에어커튼은 선풍기처럼 바람을 일으키는 송풍시설이다.</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0-20T20:58:19.706" idx="3">
    <p:pos x="10" y="10"/>
    <p:text>한편, 쿨링포그와 비슷하게 폭염 대책으로 실시되고 있는 기술로는 지하수를 이용해 도로 위에 물을 뿌려 아스팔트 온도를 낮춰주는 장치인 '클린로드'와 건물 지방이나 옥상에 흰색 차열페인트를 도색해 건물에 흡수되는 열을 줄이는 '쿨루프' 등이 있다.
[네이버 지식백과] 쿨링포그 (시사상식사전, pmg 지식엔진연구소)</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EC68C-9018-4E04-8B39-5659FE5775CE}" type="datetimeFigureOut">
              <a:rPr lang="ko-KR" altLang="en-US" smtClean="0"/>
              <a:t>2019-10-20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78AB1-E21A-43B6-BD14-C8BB7D8057D1}" type="slidenum">
              <a:rPr lang="ko-KR" altLang="en-US" smtClean="0"/>
              <a:t>‹#›</a:t>
            </a:fld>
            <a:endParaRPr lang="ko-KR" altLang="en-US"/>
          </a:p>
        </p:txBody>
      </p:sp>
    </p:spTree>
    <p:extLst>
      <p:ext uri="{BB962C8B-B14F-4D97-AF65-F5344CB8AC3E}">
        <p14:creationId xmlns:p14="http://schemas.microsoft.com/office/powerpoint/2010/main" val="10579364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2019-10-20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962101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2019-10-20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4022597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2019-10-20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70596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2019-10-20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32174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2019-10-20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369392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E9CBB81-E16C-4F23-8BF2-B0C25B06C54D}" type="datetimeFigureOut">
              <a:rPr lang="ko-KR" altLang="en-US" smtClean="0"/>
              <a:t>2019-10-20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105803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E9CBB81-E16C-4F23-8BF2-B0C25B06C54D}" type="datetimeFigureOut">
              <a:rPr lang="ko-KR" altLang="en-US" smtClean="0"/>
              <a:t>2019-10-20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2999944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E9CBB81-E16C-4F23-8BF2-B0C25B06C54D}" type="datetimeFigureOut">
              <a:rPr lang="ko-KR" altLang="en-US" smtClean="0"/>
              <a:t>2019-10-20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2207876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E9CBB81-E16C-4F23-8BF2-B0C25B06C54D}" type="datetimeFigureOut">
              <a:rPr lang="ko-KR" altLang="en-US" smtClean="0"/>
              <a:t>2019-10-20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4110068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E9CBB81-E16C-4F23-8BF2-B0C25B06C54D}" type="datetimeFigureOut">
              <a:rPr lang="ko-KR" altLang="en-US" smtClean="0"/>
              <a:t>2019-10-20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3657052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E9CBB81-E16C-4F23-8BF2-B0C25B06C54D}" type="datetimeFigureOut">
              <a:rPr lang="ko-KR" altLang="en-US" smtClean="0"/>
              <a:t>2019-10-20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2700193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9CBB81-E16C-4F23-8BF2-B0C25B06C54D}" type="datetimeFigureOut">
              <a:rPr lang="ko-KR" altLang="en-US" smtClean="0"/>
              <a:t>2019-10-20</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181558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m.news.naver.com/read.nhn?mode=LSD&amp;mid=sec&amp;sid1=102&amp;oid=448&amp;aid=0000279883" TargetMode="External"/><Relationship Id="rId7" Type="http://schemas.openxmlformats.org/officeDocument/2006/relationships/hyperlink" Target="http://www.upkorea.net/news/articleView.html?idxno=615259#07Pk" TargetMode="External"/><Relationship Id="rId2" Type="http://schemas.openxmlformats.org/officeDocument/2006/relationships/hyperlink" Target="http://m.gukjenews.com/news/articleView.html?idxno=1121842#_enliple" TargetMode="External"/><Relationship Id="rId1" Type="http://schemas.openxmlformats.org/officeDocument/2006/relationships/slideLayout" Target="../slideLayouts/slideLayout2.xml"/><Relationship Id="rId6" Type="http://schemas.openxmlformats.org/officeDocument/2006/relationships/hyperlink" Target="https://news.naver.com/main/read.nhn?oid=088&amp;aid=0000544315" TargetMode="External"/><Relationship Id="rId5" Type="http://schemas.openxmlformats.org/officeDocument/2006/relationships/hyperlink" Target="http://www.kostat.go.kr/portal/korea/kor_nw/3/index.board?bmode=read&amp;aSeq=370781&amp;pageNo=1&amp;rowNum=10&amp;amSeq=&amp;sTarget=title&amp;sTxt=0" TargetMode="External"/><Relationship Id="rId4" Type="http://schemas.openxmlformats.org/officeDocument/2006/relationships/hyperlink" Target="https://m.news.naver.com/read.nhn?mode=LSD&amp;mid=sec&amp;sid1=105&amp;oid=029&amp;aid=000254553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grpSp>
        <p:nvGrpSpPr>
          <p:cNvPr id="8" name="그룹 7"/>
          <p:cNvGrpSpPr/>
          <p:nvPr/>
        </p:nvGrpSpPr>
        <p:grpSpPr>
          <a:xfrm>
            <a:off x="2406625" y="776375"/>
            <a:ext cx="2259991" cy="5420168"/>
            <a:chOff x="4786410" y="377791"/>
            <a:chExt cx="2259991" cy="5420168"/>
          </a:xfrm>
        </p:grpSpPr>
        <p:sp>
          <p:nvSpPr>
            <p:cNvPr id="82" name="자유형 81"/>
            <p:cNvSpPr/>
            <p:nvPr/>
          </p:nvSpPr>
          <p:spPr>
            <a:xfrm rot="10800000">
              <a:off x="5756617" y="726748"/>
              <a:ext cx="319575" cy="470585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solidFill>
              <a:schemeClr val="bg1"/>
            </a:soli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자유형 73"/>
            <p:cNvSpPr/>
            <p:nvPr/>
          </p:nvSpPr>
          <p:spPr>
            <a:xfrm rot="10800000">
              <a:off x="4786410" y="67940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4954341" y="2252667"/>
              <a:ext cx="681439" cy="3545292"/>
              <a:chOff x="10378490" y="305034"/>
              <a:chExt cx="1017302" cy="5292673"/>
            </a:xfrm>
          </p:grpSpPr>
          <p:sp>
            <p:nvSpPr>
              <p:cNvPr id="75" name="자유형 74"/>
              <p:cNvSpPr/>
              <p:nvPr/>
            </p:nvSpPr>
            <p:spPr>
              <a:xfrm rot="10800000">
                <a:off x="10378490" y="60664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75"/>
              <p:cNvSpPr/>
              <p:nvPr/>
            </p:nvSpPr>
            <p:spPr>
              <a:xfrm>
                <a:off x="10378490" y="30503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3" name="자유형 72"/>
            <p:cNvSpPr/>
            <p:nvPr/>
          </p:nvSpPr>
          <p:spPr>
            <a:xfrm>
              <a:off x="4786410" y="37779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76"/>
            <p:cNvSpPr/>
            <p:nvPr/>
          </p:nvSpPr>
          <p:spPr>
            <a:xfrm rot="10800000">
              <a:off x="6029099" y="67940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8" name="그룹 77"/>
            <p:cNvGrpSpPr/>
            <p:nvPr/>
          </p:nvGrpSpPr>
          <p:grpSpPr>
            <a:xfrm>
              <a:off x="6197030" y="2252667"/>
              <a:ext cx="681439" cy="3545292"/>
              <a:chOff x="10378490" y="305034"/>
              <a:chExt cx="1017302" cy="5292673"/>
            </a:xfrm>
          </p:grpSpPr>
          <p:sp>
            <p:nvSpPr>
              <p:cNvPr id="79" name="자유형 78"/>
              <p:cNvSpPr/>
              <p:nvPr/>
            </p:nvSpPr>
            <p:spPr>
              <a:xfrm rot="10800000">
                <a:off x="10378490" y="60664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79"/>
              <p:cNvSpPr/>
              <p:nvPr/>
            </p:nvSpPr>
            <p:spPr>
              <a:xfrm>
                <a:off x="10378490" y="30503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1" name="자유형 80"/>
            <p:cNvSpPr/>
            <p:nvPr/>
          </p:nvSpPr>
          <p:spPr>
            <a:xfrm>
              <a:off x="6029099" y="37779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3" name="직사각형 82"/>
          <p:cNvSpPr/>
          <p:nvPr/>
        </p:nvSpPr>
        <p:spPr>
          <a:xfrm>
            <a:off x="5227865" y="2035624"/>
            <a:ext cx="5606390" cy="1082348"/>
          </a:xfrm>
          <a:prstGeom prst="rect">
            <a:avLst/>
          </a:prstGeom>
        </p:spPr>
        <p:txBody>
          <a:bodyPr wrap="square">
            <a:spAutoFit/>
          </a:bodyPr>
          <a:lstStyle/>
          <a:p>
            <a:pPr>
              <a:lnSpc>
                <a:spcPct val="150000"/>
              </a:lnSpc>
            </a:pPr>
            <a:r>
              <a:rPr lang="ko-KR" altLang="en-US"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데이터</a:t>
            </a:r>
            <a:r>
              <a:rPr lang="en-US" altLang="ko-KR"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 </a:t>
            </a:r>
            <a:r>
              <a:rPr lang="ko-KR" altLang="en-US"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콘서트 주제선정</a:t>
            </a:r>
            <a:endParaRPr lang="en-US" altLang="ko-KR"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endParaRPr>
          </a:p>
          <a:p>
            <a:pPr>
              <a:lnSpc>
                <a:spcPct val="150000"/>
              </a:lnSpc>
            </a:pPr>
            <a:r>
              <a:rPr lang="ko-KR" altLang="en-US" sz="2800"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춘천시 폭염대비 </a:t>
            </a:r>
            <a:r>
              <a:rPr lang="ko-KR" altLang="en-US" sz="2800" dirty="0" err="1">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쿨링포그</a:t>
            </a:r>
            <a:r>
              <a:rPr lang="ko-KR" altLang="en-US" sz="2800"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 설치 위치선정</a:t>
            </a:r>
            <a:endParaRPr lang="en-US" altLang="ko-KR" sz="2800"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endParaRPr>
          </a:p>
        </p:txBody>
      </p:sp>
      <p:sp>
        <p:nvSpPr>
          <p:cNvPr id="84" name="직사각형 83"/>
          <p:cNvSpPr/>
          <p:nvPr/>
        </p:nvSpPr>
        <p:spPr>
          <a:xfrm>
            <a:off x="5423391" y="4630856"/>
            <a:ext cx="4414991" cy="610616"/>
          </a:xfrm>
          <a:prstGeom prst="rect">
            <a:avLst/>
          </a:prstGeom>
        </p:spPr>
        <p:txBody>
          <a:bodyPr wrap="none">
            <a:spAutoFit/>
          </a:bodyPr>
          <a:lstStyle/>
          <a:p>
            <a:pPr>
              <a:lnSpc>
                <a:spcPct val="150000"/>
              </a:lnSpc>
              <a:defRPr/>
            </a:pPr>
            <a:r>
              <a:rPr lang="en-US" altLang="ko-KR" sz="1200" b="1" i="1" dirty="0">
                <a:solidFill>
                  <a:schemeClr val="bg1"/>
                </a:solidFill>
                <a:latin typeface="맑은 고딕" panose="020B0503020000020004" pitchFamily="50" charset="-127"/>
                <a:cs typeface="Aharoni" panose="02010803020104030203" pitchFamily="2" charset="-79"/>
              </a:rPr>
              <a:t>1</a:t>
            </a:r>
            <a:r>
              <a:rPr lang="ko-KR" altLang="en-US" sz="1200" b="1" i="1" dirty="0">
                <a:solidFill>
                  <a:schemeClr val="bg1"/>
                </a:solidFill>
                <a:latin typeface="맑은 고딕" panose="020B0503020000020004" pitchFamily="50" charset="-127"/>
                <a:cs typeface="Aharoni" panose="02010803020104030203" pitchFamily="2" charset="-79"/>
              </a:rPr>
              <a:t>조</a:t>
            </a:r>
            <a:r>
              <a:rPr lang="en-US" altLang="ko-KR" sz="1200" b="1" i="1" dirty="0">
                <a:solidFill>
                  <a:schemeClr val="bg1"/>
                </a:solidFill>
                <a:latin typeface="맑은 고딕" panose="020B0503020000020004" pitchFamily="50" charset="-127"/>
                <a:cs typeface="Aharoni" panose="02010803020104030203" pitchFamily="2" charset="-79"/>
              </a:rPr>
              <a:t>: 20172207 </a:t>
            </a:r>
            <a:r>
              <a:rPr lang="ko-KR" altLang="en-US" sz="1200" b="1" i="1" dirty="0">
                <a:solidFill>
                  <a:schemeClr val="bg1"/>
                </a:solidFill>
                <a:latin typeface="맑은 고딕" panose="020B0503020000020004" pitchFamily="50" charset="-127"/>
                <a:cs typeface="Aharoni" panose="02010803020104030203" pitchFamily="2" charset="-79"/>
              </a:rPr>
              <a:t>김현진</a:t>
            </a:r>
            <a:r>
              <a:rPr lang="en-US" altLang="ko-KR" sz="1200" b="1" i="1" dirty="0">
                <a:solidFill>
                  <a:schemeClr val="bg1"/>
                </a:solidFill>
                <a:latin typeface="맑은 고딕" panose="020B0503020000020004" pitchFamily="50" charset="-127"/>
                <a:cs typeface="Aharoni" panose="02010803020104030203" pitchFamily="2" charset="-79"/>
              </a:rPr>
              <a:t>, 20163215 </a:t>
            </a:r>
            <a:r>
              <a:rPr lang="ko-KR" altLang="en-US" sz="1200" b="1" i="1" dirty="0">
                <a:solidFill>
                  <a:schemeClr val="bg1"/>
                </a:solidFill>
                <a:latin typeface="맑은 고딕" panose="020B0503020000020004" pitchFamily="50" charset="-127"/>
                <a:cs typeface="Aharoni" panose="02010803020104030203" pitchFamily="2" charset="-79"/>
              </a:rPr>
              <a:t>박민재</a:t>
            </a:r>
            <a:r>
              <a:rPr lang="en-US" altLang="ko-KR" sz="1200" b="1" i="1" dirty="0">
                <a:solidFill>
                  <a:schemeClr val="bg1"/>
                </a:solidFill>
                <a:latin typeface="맑은 고딕" panose="020B0503020000020004" pitchFamily="50" charset="-127"/>
                <a:cs typeface="Aharoni" panose="02010803020104030203" pitchFamily="2" charset="-79"/>
              </a:rPr>
              <a:t>, 20153422 </a:t>
            </a:r>
            <a:r>
              <a:rPr lang="ko-KR" altLang="en-US" sz="1200" b="1" i="1" dirty="0" err="1">
                <a:solidFill>
                  <a:schemeClr val="bg1"/>
                </a:solidFill>
                <a:latin typeface="맑은 고딕" panose="020B0503020000020004" pitchFamily="50" charset="-127"/>
                <a:cs typeface="Aharoni" panose="02010803020104030203" pitchFamily="2" charset="-79"/>
              </a:rPr>
              <a:t>유민희</a:t>
            </a:r>
            <a:endParaRPr lang="en-US" altLang="ko-KR" sz="1200" b="1" i="1" dirty="0">
              <a:solidFill>
                <a:schemeClr val="bg1"/>
              </a:solidFill>
              <a:latin typeface="맑은 고딕" panose="020B0503020000020004" pitchFamily="50" charset="-127"/>
              <a:cs typeface="Aharoni" panose="02010803020104030203" pitchFamily="2" charset="-79"/>
            </a:endParaRPr>
          </a:p>
          <a:p>
            <a:pPr>
              <a:lnSpc>
                <a:spcPct val="150000"/>
              </a:lnSpc>
              <a:defRPr/>
            </a:pPr>
            <a:r>
              <a:rPr lang="en-US" altLang="ko-KR" sz="1200" b="1" i="1" dirty="0">
                <a:solidFill>
                  <a:schemeClr val="bg1"/>
                </a:solidFill>
                <a:latin typeface="맑은 고딕" panose="020B0503020000020004" pitchFamily="50" charset="-127"/>
                <a:cs typeface="Aharoni" panose="02010803020104030203" pitchFamily="2" charset="-79"/>
              </a:rPr>
              <a:t>2</a:t>
            </a:r>
            <a:r>
              <a:rPr lang="ko-KR" altLang="en-US" sz="1200" b="1" i="1" dirty="0">
                <a:solidFill>
                  <a:schemeClr val="bg1"/>
                </a:solidFill>
                <a:latin typeface="맑은 고딕" panose="020B0503020000020004" pitchFamily="50" charset="-127"/>
                <a:cs typeface="Aharoni" panose="02010803020104030203" pitchFamily="2" charset="-79"/>
              </a:rPr>
              <a:t>조</a:t>
            </a:r>
            <a:r>
              <a:rPr lang="en-US" altLang="ko-KR" sz="1200" b="1" i="1" dirty="0">
                <a:solidFill>
                  <a:schemeClr val="bg1"/>
                </a:solidFill>
                <a:latin typeface="맑은 고딕" panose="020B0503020000020004" pitchFamily="50" charset="-127"/>
                <a:cs typeface="Aharoni" panose="02010803020104030203" pitchFamily="2" charset="-79"/>
              </a:rPr>
              <a:t>: 20163262 </a:t>
            </a:r>
            <a:r>
              <a:rPr lang="ko-KR" altLang="en-US" sz="1200" b="1" i="1" dirty="0" err="1">
                <a:solidFill>
                  <a:schemeClr val="bg1"/>
                </a:solidFill>
                <a:latin typeface="맑은 고딕" panose="020B0503020000020004" pitchFamily="50" charset="-127"/>
                <a:cs typeface="Aharoni" panose="02010803020104030203" pitchFamily="2" charset="-79"/>
              </a:rPr>
              <a:t>신연호</a:t>
            </a:r>
            <a:r>
              <a:rPr lang="en-US" altLang="ko-KR" sz="1200" b="1" i="1" dirty="0">
                <a:solidFill>
                  <a:schemeClr val="bg1"/>
                </a:solidFill>
                <a:latin typeface="맑은 고딕" panose="020B0503020000020004" pitchFamily="50" charset="-127"/>
                <a:cs typeface="Aharoni" panose="02010803020104030203" pitchFamily="2" charset="-79"/>
              </a:rPr>
              <a:t>,</a:t>
            </a:r>
            <a:r>
              <a:rPr lang="ko-KR" altLang="en-US" sz="1200" b="1" i="1" dirty="0">
                <a:solidFill>
                  <a:schemeClr val="bg1"/>
                </a:solidFill>
                <a:latin typeface="맑은 고딕" panose="020B0503020000020004" pitchFamily="50" charset="-127"/>
                <a:cs typeface="Aharoni" panose="02010803020104030203" pitchFamily="2" charset="-79"/>
              </a:rPr>
              <a:t> </a:t>
            </a:r>
            <a:r>
              <a:rPr lang="en-US" altLang="ko-KR" sz="1200" b="1" i="1" dirty="0">
                <a:solidFill>
                  <a:schemeClr val="bg1"/>
                </a:solidFill>
                <a:latin typeface="맑은 고딕" panose="020B0503020000020004" pitchFamily="50" charset="-127"/>
                <a:cs typeface="Aharoni" panose="02010803020104030203" pitchFamily="2" charset="-79"/>
              </a:rPr>
              <a:t>20165325 </a:t>
            </a:r>
            <a:r>
              <a:rPr lang="ko-KR" altLang="en-US" sz="1200" b="1" i="1" dirty="0">
                <a:solidFill>
                  <a:schemeClr val="bg1"/>
                </a:solidFill>
                <a:latin typeface="맑은 고딕" panose="020B0503020000020004" pitchFamily="50" charset="-127"/>
                <a:cs typeface="Aharoni" panose="02010803020104030203" pitchFamily="2" charset="-79"/>
              </a:rPr>
              <a:t>이유미</a:t>
            </a:r>
            <a:r>
              <a:rPr lang="en-US" altLang="ko-KR" sz="1200" b="1" i="1" dirty="0">
                <a:solidFill>
                  <a:schemeClr val="bg1"/>
                </a:solidFill>
                <a:latin typeface="맑은 고딕" panose="020B0503020000020004" pitchFamily="50" charset="-127"/>
                <a:cs typeface="Aharoni" panose="02010803020104030203" pitchFamily="2" charset="-79"/>
              </a:rPr>
              <a:t>, 20173250 </a:t>
            </a:r>
            <a:r>
              <a:rPr lang="ko-KR" altLang="en-US" sz="1200" b="1" i="1" dirty="0">
                <a:solidFill>
                  <a:schemeClr val="bg1"/>
                </a:solidFill>
                <a:latin typeface="맑은 고딕" panose="020B0503020000020004" pitchFamily="50" charset="-127"/>
                <a:cs typeface="Aharoni" panose="02010803020104030203" pitchFamily="2" charset="-79"/>
              </a:rPr>
              <a:t>정경현</a:t>
            </a:r>
            <a:endParaRPr lang="en-US" altLang="ko-KR" sz="900" i="1" dirty="0">
              <a:solidFill>
                <a:prstClr val="white">
                  <a:lumMod val="75000"/>
                </a:prstClr>
              </a:solidFill>
              <a:latin typeface="맑은 고딕" panose="020B0503020000020004" pitchFamily="50" charset="-127"/>
              <a:cs typeface="Aharoni" panose="02010803020104030203" pitchFamily="2" charset="-79"/>
            </a:endParaRPr>
          </a:p>
        </p:txBody>
      </p:sp>
      <p:grpSp>
        <p:nvGrpSpPr>
          <p:cNvPr id="2" name="그룹 1">
            <a:extLst>
              <a:ext uri="{FF2B5EF4-FFF2-40B4-BE49-F238E27FC236}">
                <a16:creationId xmlns:a16="http://schemas.microsoft.com/office/drawing/2014/main" id="{AAB12463-ABC3-4B18-BA77-AD652CEA474B}"/>
              </a:ext>
            </a:extLst>
          </p:cNvPr>
          <p:cNvGrpSpPr/>
          <p:nvPr/>
        </p:nvGrpSpPr>
        <p:grpSpPr>
          <a:xfrm>
            <a:off x="5444367" y="4339654"/>
            <a:ext cx="2081019" cy="307777"/>
            <a:chOff x="5054786" y="2512751"/>
            <a:chExt cx="2081019" cy="307777"/>
          </a:xfrm>
        </p:grpSpPr>
        <p:sp>
          <p:nvSpPr>
            <p:cNvPr id="10" name="직사각형 9"/>
            <p:cNvSpPr/>
            <p:nvPr/>
          </p:nvSpPr>
          <p:spPr>
            <a:xfrm>
              <a:off x="5054786" y="2512751"/>
              <a:ext cx="2081019" cy="276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5118906" y="2512751"/>
              <a:ext cx="1952779" cy="307777"/>
            </a:xfrm>
            <a:prstGeom prst="rect">
              <a:avLst/>
            </a:prstGeom>
          </p:spPr>
          <p:txBody>
            <a:bodyPr wrap="none">
              <a:spAutoFit/>
            </a:bodyPr>
            <a:lstStyle/>
            <a:p>
              <a:pPr algn="ctr"/>
              <a:r>
                <a:rPr lang="ko-KR" altLang="en-US" sz="1400" b="1" dirty="0">
                  <a:solidFill>
                    <a:srgbClr val="893F26"/>
                  </a:solidFill>
                  <a:latin typeface="1훈새마을운동 R" panose="02020603020101020101" pitchFamily="18" charset="-127"/>
                  <a:ea typeface="1훈새마을운동 R" panose="02020603020101020101" pitchFamily="18" charset="-127"/>
                </a:rPr>
                <a:t>빅데이터 마이닝 </a:t>
              </a:r>
              <a:r>
                <a:rPr lang="en-US" altLang="ko-KR" sz="1400" b="1" dirty="0">
                  <a:solidFill>
                    <a:srgbClr val="893F26"/>
                  </a:solidFill>
                  <a:latin typeface="1훈새마을운동 R" panose="02020603020101020101" pitchFamily="18" charset="-127"/>
                  <a:ea typeface="1훈새마을운동 R" panose="02020603020101020101" pitchFamily="18" charset="-127"/>
                </a:rPr>
                <a:t>: </a:t>
              </a:r>
              <a:r>
                <a:rPr lang="ko-KR" altLang="en-US" sz="1400" b="1" dirty="0" err="1">
                  <a:solidFill>
                    <a:srgbClr val="893F26"/>
                  </a:solidFill>
                  <a:latin typeface="1훈새마을운동 R" panose="02020603020101020101" pitchFamily="18" charset="-127"/>
                  <a:ea typeface="1훈새마을운동 R" panose="02020603020101020101" pitchFamily="18" charset="-127"/>
                </a:rPr>
                <a:t>머신러닝</a:t>
              </a:r>
              <a:endParaRPr lang="ko-KR" altLang="en-US" sz="1400" b="1" dirty="0">
                <a:solidFill>
                  <a:srgbClr val="893F26"/>
                </a:solidFill>
                <a:latin typeface="1훈새마을운동 R" panose="02020603020101020101" pitchFamily="18" charset="-127"/>
                <a:ea typeface="1훈새마을운동 R" panose="02020603020101020101" pitchFamily="18" charset="-127"/>
              </a:endParaRPr>
            </a:p>
          </p:txBody>
        </p:sp>
      </p:grpSp>
    </p:spTree>
    <p:extLst>
      <p:ext uri="{BB962C8B-B14F-4D97-AF65-F5344CB8AC3E}">
        <p14:creationId xmlns:p14="http://schemas.microsoft.com/office/powerpoint/2010/main" val="260904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8" name="그룹 7"/>
          <p:cNvGrpSpPr/>
          <p:nvPr/>
        </p:nvGrpSpPr>
        <p:grpSpPr>
          <a:xfrm>
            <a:off x="191742" y="-143873"/>
            <a:ext cx="12156791" cy="7131516"/>
            <a:chOff x="191742" y="-143873"/>
            <a:chExt cx="12156791" cy="7131516"/>
          </a:xfrm>
        </p:grpSpPr>
        <p:sp>
          <p:nvSpPr>
            <p:cNvPr id="40" name="직각 삼각형 39"/>
            <p:cNvSpPr/>
            <p:nvPr/>
          </p:nvSpPr>
          <p:spPr>
            <a:xfrm flipH="1" flipV="1">
              <a:off x="10099132" y="214188"/>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직각 삼각형 1"/>
            <p:cNvSpPr/>
            <p:nvPr/>
          </p:nvSpPr>
          <p:spPr>
            <a:xfrm flipV="1">
              <a:off x="191742" y="284540"/>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 name="직사각형 4"/>
            <p:cNvSpPr/>
            <p:nvPr/>
          </p:nvSpPr>
          <p:spPr>
            <a:xfrm>
              <a:off x="375978" y="320668"/>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모서리가 둥근 직사각형 34"/>
            <p:cNvSpPr/>
            <p:nvPr/>
          </p:nvSpPr>
          <p:spPr>
            <a:xfrm rot="20908463" flipH="1">
              <a:off x="9208681" y="-143873"/>
              <a:ext cx="2214521" cy="5953809"/>
            </a:xfrm>
            <a:prstGeom prst="roundRect">
              <a:avLst>
                <a:gd name="adj" fmla="val 50000"/>
              </a:avLst>
            </a:prstGeom>
            <a:gradFill flip="none" rotWithShape="1">
              <a:gsLst>
                <a:gs pos="0">
                  <a:schemeClr val="tx1">
                    <a:tint val="44500"/>
                    <a:satMod val="160000"/>
                  </a:schemeClr>
                </a:gs>
                <a:gs pos="93000">
                  <a:schemeClr val="tx1">
                    <a:tint val="23500"/>
                    <a:satMod val="160000"/>
                    <a:alpha val="0"/>
                  </a:schemeClr>
                </a:gs>
              </a:gsLst>
              <a:lin ang="0" scaled="1"/>
              <a:tileRect/>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 name="그룹 5"/>
            <p:cNvGrpSpPr/>
            <p:nvPr/>
          </p:nvGrpSpPr>
          <p:grpSpPr>
            <a:xfrm>
              <a:off x="10550547" y="4274654"/>
              <a:ext cx="1797986" cy="2712989"/>
              <a:chOff x="10550547" y="4274654"/>
              <a:chExt cx="1797986" cy="2712989"/>
            </a:xfrm>
            <a:effectLst>
              <a:outerShdw blurRad="127000" dist="38100" dir="10800000" algn="r" rotWithShape="0">
                <a:prstClr val="black">
                  <a:alpha val="40000"/>
                </a:prstClr>
              </a:outerShdw>
            </a:effectLst>
          </p:grpSpPr>
          <p:grpSp>
            <p:nvGrpSpPr>
              <p:cNvPr id="68" name="그룹 67"/>
              <p:cNvGrpSpPr/>
              <p:nvPr/>
            </p:nvGrpSpPr>
            <p:grpSpPr>
              <a:xfrm rot="21430038">
                <a:off x="10550547" y="4274654"/>
                <a:ext cx="1447091" cy="2203952"/>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sp>
            <p:nvSpPr>
              <p:cNvPr id="69" name="순서도: 저장 데이터 68"/>
              <p:cNvSpPr/>
              <p:nvPr/>
            </p:nvSpPr>
            <p:spPr>
              <a:xfrm rot="3986696">
                <a:off x="11583868" y="5927398"/>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자유형 41"/>
              <p:cNvSpPr/>
              <p:nvPr/>
            </p:nvSpPr>
            <p:spPr>
              <a:xfrm rot="3986696">
                <a:off x="11547109" y="6186218"/>
                <a:ext cx="618232" cy="984617"/>
              </a:xfrm>
              <a:custGeom>
                <a:avLst/>
                <a:gdLst>
                  <a:gd name="connsiteX0" fmla="*/ 29996 w 618232"/>
                  <a:gd name="connsiteY0" fmla="*/ 0 h 984617"/>
                  <a:gd name="connsiteX1" fmla="*/ 618232 w 618232"/>
                  <a:gd name="connsiteY1" fmla="*/ 256444 h 984617"/>
                  <a:gd name="connsiteX2" fmla="*/ 301041 w 618232"/>
                  <a:gd name="connsiteY2" fmla="*/ 984020 h 984617"/>
                  <a:gd name="connsiteX3" fmla="*/ 152768 w 618232"/>
                  <a:gd name="connsiteY3" fmla="*/ 984617 h 984617"/>
                  <a:gd name="connsiteX4" fmla="*/ 152759 w 618232"/>
                  <a:gd name="connsiteY4" fmla="*/ 982396 h 984617"/>
                  <a:gd name="connsiteX5" fmla="*/ 46023 w 618232"/>
                  <a:gd name="connsiteY5" fmla="*/ 982396 h 984617"/>
                  <a:gd name="connsiteX6" fmla="*/ 0 w 618232"/>
                  <a:gd name="connsiteY6" fmla="*/ 474992 h 984617"/>
                  <a:gd name="connsiteX7" fmla="*/ 29144 w 618232"/>
                  <a:gd name="connsiteY7" fmla="*/ 2790 h 9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232" h="984617">
                    <a:moveTo>
                      <a:pt x="29996" y="0"/>
                    </a:moveTo>
                    <a:lnTo>
                      <a:pt x="618232" y="256444"/>
                    </a:lnTo>
                    <a:lnTo>
                      <a:pt x="301041" y="984020"/>
                    </a:lnTo>
                    <a:lnTo>
                      <a:pt x="152768" y="984617"/>
                    </a:lnTo>
                    <a:lnTo>
                      <a:pt x="152759" y="982396"/>
                    </a:lnTo>
                    <a:lnTo>
                      <a:pt x="46023" y="982396"/>
                    </a:lnTo>
                    <a:cubicBezTo>
                      <a:pt x="20596" y="982396"/>
                      <a:pt x="0" y="755181"/>
                      <a:pt x="0" y="474992"/>
                    </a:cubicBezTo>
                    <a:cubicBezTo>
                      <a:pt x="0" y="260473"/>
                      <a:pt x="12073" y="77006"/>
                      <a:pt x="29144" y="2790"/>
                    </a:cubicBez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grpSp>
      </p:gr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grpSp>
      <p:sp>
        <p:nvSpPr>
          <p:cNvPr id="3" name="TextBox 2">
            <a:extLst>
              <a:ext uri="{FF2B5EF4-FFF2-40B4-BE49-F238E27FC236}">
                <a16:creationId xmlns:a16="http://schemas.microsoft.com/office/drawing/2014/main" id="{DC060442-5728-4B8E-8485-0639A5E26757}"/>
              </a:ext>
            </a:extLst>
          </p:cNvPr>
          <p:cNvSpPr txBox="1"/>
          <p:nvPr/>
        </p:nvSpPr>
        <p:spPr>
          <a:xfrm>
            <a:off x="1420039" y="598462"/>
            <a:ext cx="9054339"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주제 선정 배경</a:t>
            </a:r>
            <a:endParaRPr lang="en-US" altLang="ko-KR" sz="3600" b="1" dirty="0">
              <a:latin typeface="THE뉴스속보" panose="02020503020101020101" pitchFamily="18" charset="-127"/>
              <a:ea typeface="THE뉴스속보" panose="02020503020101020101" pitchFamily="18" charset="-127"/>
              <a:cs typeface="THE뉴스속보" panose="02020503020101020101" pitchFamily="18" charset="-127"/>
            </a:endParaRPr>
          </a:p>
        </p:txBody>
      </p:sp>
      <p:pic>
        <p:nvPicPr>
          <p:cNvPr id="10" name="그림 9">
            <a:extLst>
              <a:ext uri="{FF2B5EF4-FFF2-40B4-BE49-F238E27FC236}">
                <a16:creationId xmlns:a16="http://schemas.microsoft.com/office/drawing/2014/main" id="{1908E821-F850-44FC-BCDD-F84617B12781}"/>
              </a:ext>
            </a:extLst>
          </p:cNvPr>
          <p:cNvPicPr>
            <a:picLocks noChangeAspect="1"/>
          </p:cNvPicPr>
          <p:nvPr/>
        </p:nvPicPr>
        <p:blipFill>
          <a:blip r:embed="rId2"/>
          <a:stretch>
            <a:fillRect/>
          </a:stretch>
        </p:blipFill>
        <p:spPr>
          <a:xfrm>
            <a:off x="5638303" y="1055915"/>
            <a:ext cx="4748359" cy="4307384"/>
          </a:xfrm>
          <a:prstGeom prst="rect">
            <a:avLst/>
          </a:prstGeom>
        </p:spPr>
      </p:pic>
      <p:pic>
        <p:nvPicPr>
          <p:cNvPr id="11" name="그림 10">
            <a:extLst>
              <a:ext uri="{FF2B5EF4-FFF2-40B4-BE49-F238E27FC236}">
                <a16:creationId xmlns:a16="http://schemas.microsoft.com/office/drawing/2014/main" id="{749FB220-52A9-4A78-88DB-B8ABA28A3E49}"/>
              </a:ext>
            </a:extLst>
          </p:cNvPr>
          <p:cNvPicPr>
            <a:picLocks noChangeAspect="1"/>
          </p:cNvPicPr>
          <p:nvPr/>
        </p:nvPicPr>
        <p:blipFill>
          <a:blip r:embed="rId3"/>
          <a:stretch>
            <a:fillRect/>
          </a:stretch>
        </p:blipFill>
        <p:spPr>
          <a:xfrm>
            <a:off x="1801283" y="1522587"/>
            <a:ext cx="3742258" cy="3463447"/>
          </a:xfrm>
          <a:prstGeom prst="rect">
            <a:avLst/>
          </a:prstGeom>
        </p:spPr>
      </p:pic>
      <p:pic>
        <p:nvPicPr>
          <p:cNvPr id="12" name="그림 11">
            <a:extLst>
              <a:ext uri="{FF2B5EF4-FFF2-40B4-BE49-F238E27FC236}">
                <a16:creationId xmlns:a16="http://schemas.microsoft.com/office/drawing/2014/main" id="{14AC8BDD-BDBF-4BEF-ADFD-EC3C6C89A2AA}"/>
              </a:ext>
            </a:extLst>
          </p:cNvPr>
          <p:cNvPicPr>
            <a:picLocks noChangeAspect="1"/>
          </p:cNvPicPr>
          <p:nvPr/>
        </p:nvPicPr>
        <p:blipFill>
          <a:blip r:embed="rId4"/>
          <a:stretch>
            <a:fillRect/>
          </a:stretch>
        </p:blipFill>
        <p:spPr>
          <a:xfrm>
            <a:off x="3160205" y="2082810"/>
            <a:ext cx="5318511" cy="3705801"/>
          </a:xfrm>
          <a:prstGeom prst="rect">
            <a:avLst/>
          </a:prstGeom>
        </p:spPr>
      </p:pic>
      <p:pic>
        <p:nvPicPr>
          <p:cNvPr id="41" name="그림 40">
            <a:extLst>
              <a:ext uri="{FF2B5EF4-FFF2-40B4-BE49-F238E27FC236}">
                <a16:creationId xmlns:a16="http://schemas.microsoft.com/office/drawing/2014/main" id="{1AACEC01-097B-4B08-809F-CB60DBE54A3A}"/>
              </a:ext>
            </a:extLst>
          </p:cNvPr>
          <p:cNvPicPr>
            <a:picLocks noChangeAspect="1"/>
          </p:cNvPicPr>
          <p:nvPr/>
        </p:nvPicPr>
        <p:blipFill rotWithShape="1">
          <a:blip r:embed="rId5"/>
          <a:srcRect b="39964"/>
          <a:stretch/>
        </p:blipFill>
        <p:spPr>
          <a:xfrm>
            <a:off x="2299786" y="4006873"/>
            <a:ext cx="3593144" cy="1901026"/>
          </a:xfrm>
          <a:prstGeom prst="rect">
            <a:avLst/>
          </a:prstGeom>
        </p:spPr>
      </p:pic>
      <p:pic>
        <p:nvPicPr>
          <p:cNvPr id="43" name="그림 42">
            <a:extLst>
              <a:ext uri="{FF2B5EF4-FFF2-40B4-BE49-F238E27FC236}">
                <a16:creationId xmlns:a16="http://schemas.microsoft.com/office/drawing/2014/main" id="{715CF632-1C88-42F8-B2F1-9432951A7181}"/>
              </a:ext>
            </a:extLst>
          </p:cNvPr>
          <p:cNvPicPr>
            <a:picLocks noChangeAspect="1"/>
          </p:cNvPicPr>
          <p:nvPr/>
        </p:nvPicPr>
        <p:blipFill rotWithShape="1">
          <a:blip r:embed="rId6"/>
          <a:srcRect b="33686"/>
          <a:stretch/>
        </p:blipFill>
        <p:spPr>
          <a:xfrm>
            <a:off x="6005463" y="2356610"/>
            <a:ext cx="4378477" cy="754007"/>
          </a:xfrm>
          <a:prstGeom prst="rect">
            <a:avLst/>
          </a:prstGeom>
        </p:spPr>
      </p:pic>
      <p:pic>
        <p:nvPicPr>
          <p:cNvPr id="50" name="그림 49">
            <a:extLst>
              <a:ext uri="{FF2B5EF4-FFF2-40B4-BE49-F238E27FC236}">
                <a16:creationId xmlns:a16="http://schemas.microsoft.com/office/drawing/2014/main" id="{ABC90CB1-322C-4806-A7E0-22C805426CDC}"/>
              </a:ext>
            </a:extLst>
          </p:cNvPr>
          <p:cNvPicPr>
            <a:picLocks noChangeAspect="1"/>
          </p:cNvPicPr>
          <p:nvPr/>
        </p:nvPicPr>
        <p:blipFill>
          <a:blip r:embed="rId7"/>
          <a:stretch>
            <a:fillRect/>
          </a:stretch>
        </p:blipFill>
        <p:spPr>
          <a:xfrm>
            <a:off x="6165715" y="4155453"/>
            <a:ext cx="3836454" cy="1796820"/>
          </a:xfrm>
          <a:prstGeom prst="rect">
            <a:avLst/>
          </a:prstGeom>
        </p:spPr>
      </p:pic>
    </p:spTree>
    <p:extLst>
      <p:ext uri="{BB962C8B-B14F-4D97-AF65-F5344CB8AC3E}">
        <p14:creationId xmlns:p14="http://schemas.microsoft.com/office/powerpoint/2010/main" val="365398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8" name="그룹 7"/>
          <p:cNvGrpSpPr/>
          <p:nvPr/>
        </p:nvGrpSpPr>
        <p:grpSpPr>
          <a:xfrm>
            <a:off x="191742" y="-143873"/>
            <a:ext cx="12156791" cy="7131516"/>
            <a:chOff x="191742" y="-143873"/>
            <a:chExt cx="12156791" cy="7131516"/>
          </a:xfrm>
        </p:grpSpPr>
        <p:sp>
          <p:nvSpPr>
            <p:cNvPr id="40" name="직각 삼각형 39"/>
            <p:cNvSpPr/>
            <p:nvPr/>
          </p:nvSpPr>
          <p:spPr>
            <a:xfrm flipH="1" flipV="1">
              <a:off x="10099132" y="214188"/>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직각 삼각형 1"/>
            <p:cNvSpPr/>
            <p:nvPr/>
          </p:nvSpPr>
          <p:spPr>
            <a:xfrm flipV="1">
              <a:off x="191742" y="284540"/>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 name="직사각형 4"/>
            <p:cNvSpPr/>
            <p:nvPr/>
          </p:nvSpPr>
          <p:spPr>
            <a:xfrm>
              <a:off x="375978" y="320668"/>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모서리가 둥근 직사각형 34"/>
            <p:cNvSpPr/>
            <p:nvPr/>
          </p:nvSpPr>
          <p:spPr>
            <a:xfrm rot="20908463" flipH="1">
              <a:off x="9208681" y="-143873"/>
              <a:ext cx="2214521" cy="5953809"/>
            </a:xfrm>
            <a:prstGeom prst="roundRect">
              <a:avLst>
                <a:gd name="adj" fmla="val 50000"/>
              </a:avLst>
            </a:prstGeom>
            <a:gradFill flip="none" rotWithShape="1">
              <a:gsLst>
                <a:gs pos="0">
                  <a:schemeClr val="tx1">
                    <a:tint val="44500"/>
                    <a:satMod val="160000"/>
                  </a:schemeClr>
                </a:gs>
                <a:gs pos="93000">
                  <a:schemeClr val="tx1">
                    <a:tint val="23500"/>
                    <a:satMod val="160000"/>
                    <a:alpha val="0"/>
                  </a:schemeClr>
                </a:gs>
              </a:gsLst>
              <a:lin ang="0" scaled="1"/>
              <a:tileRect/>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 name="그룹 5"/>
            <p:cNvGrpSpPr/>
            <p:nvPr/>
          </p:nvGrpSpPr>
          <p:grpSpPr>
            <a:xfrm>
              <a:off x="10550547" y="4274654"/>
              <a:ext cx="1797986" cy="2712989"/>
              <a:chOff x="10550547" y="4274654"/>
              <a:chExt cx="1797986" cy="2712989"/>
            </a:xfrm>
            <a:effectLst>
              <a:outerShdw blurRad="127000" dist="38100" dir="10800000" algn="r" rotWithShape="0">
                <a:prstClr val="black">
                  <a:alpha val="40000"/>
                </a:prstClr>
              </a:outerShdw>
            </a:effectLst>
          </p:grpSpPr>
          <p:grpSp>
            <p:nvGrpSpPr>
              <p:cNvPr id="68" name="그룹 67"/>
              <p:cNvGrpSpPr/>
              <p:nvPr/>
            </p:nvGrpSpPr>
            <p:grpSpPr>
              <a:xfrm rot="21430038">
                <a:off x="10550547" y="4274654"/>
                <a:ext cx="1447091" cy="2203952"/>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sp>
            <p:nvSpPr>
              <p:cNvPr id="69" name="순서도: 저장 데이터 68"/>
              <p:cNvSpPr/>
              <p:nvPr/>
            </p:nvSpPr>
            <p:spPr>
              <a:xfrm rot="3986696">
                <a:off x="11583868" y="5927398"/>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자유형 41"/>
              <p:cNvSpPr/>
              <p:nvPr/>
            </p:nvSpPr>
            <p:spPr>
              <a:xfrm rot="3986696">
                <a:off x="11547109" y="6186218"/>
                <a:ext cx="618232" cy="984617"/>
              </a:xfrm>
              <a:custGeom>
                <a:avLst/>
                <a:gdLst>
                  <a:gd name="connsiteX0" fmla="*/ 29996 w 618232"/>
                  <a:gd name="connsiteY0" fmla="*/ 0 h 984617"/>
                  <a:gd name="connsiteX1" fmla="*/ 618232 w 618232"/>
                  <a:gd name="connsiteY1" fmla="*/ 256444 h 984617"/>
                  <a:gd name="connsiteX2" fmla="*/ 301041 w 618232"/>
                  <a:gd name="connsiteY2" fmla="*/ 984020 h 984617"/>
                  <a:gd name="connsiteX3" fmla="*/ 152768 w 618232"/>
                  <a:gd name="connsiteY3" fmla="*/ 984617 h 984617"/>
                  <a:gd name="connsiteX4" fmla="*/ 152759 w 618232"/>
                  <a:gd name="connsiteY4" fmla="*/ 982396 h 984617"/>
                  <a:gd name="connsiteX5" fmla="*/ 46023 w 618232"/>
                  <a:gd name="connsiteY5" fmla="*/ 982396 h 984617"/>
                  <a:gd name="connsiteX6" fmla="*/ 0 w 618232"/>
                  <a:gd name="connsiteY6" fmla="*/ 474992 h 984617"/>
                  <a:gd name="connsiteX7" fmla="*/ 29144 w 618232"/>
                  <a:gd name="connsiteY7" fmla="*/ 2790 h 9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232" h="984617">
                    <a:moveTo>
                      <a:pt x="29996" y="0"/>
                    </a:moveTo>
                    <a:lnTo>
                      <a:pt x="618232" y="256444"/>
                    </a:lnTo>
                    <a:lnTo>
                      <a:pt x="301041" y="984020"/>
                    </a:lnTo>
                    <a:lnTo>
                      <a:pt x="152768" y="984617"/>
                    </a:lnTo>
                    <a:lnTo>
                      <a:pt x="152759" y="982396"/>
                    </a:lnTo>
                    <a:lnTo>
                      <a:pt x="46023" y="982396"/>
                    </a:lnTo>
                    <a:cubicBezTo>
                      <a:pt x="20596" y="982396"/>
                      <a:pt x="0" y="755181"/>
                      <a:pt x="0" y="474992"/>
                    </a:cubicBezTo>
                    <a:cubicBezTo>
                      <a:pt x="0" y="260473"/>
                      <a:pt x="12073" y="77006"/>
                      <a:pt x="29144" y="2790"/>
                    </a:cubicBez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grpSp>
      </p:gr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grpSp>
      <p:sp>
        <p:nvSpPr>
          <p:cNvPr id="3" name="TextBox 2">
            <a:extLst>
              <a:ext uri="{FF2B5EF4-FFF2-40B4-BE49-F238E27FC236}">
                <a16:creationId xmlns:a16="http://schemas.microsoft.com/office/drawing/2014/main" id="{DC060442-5728-4B8E-8485-0639A5E26757}"/>
              </a:ext>
            </a:extLst>
          </p:cNvPr>
          <p:cNvSpPr txBox="1"/>
          <p:nvPr/>
        </p:nvSpPr>
        <p:spPr>
          <a:xfrm>
            <a:off x="1420039" y="643781"/>
            <a:ext cx="9054339"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주제 선정 배경</a:t>
            </a:r>
            <a:endParaRPr lang="en-US" altLang="ko-KR" sz="3600" b="1" dirty="0">
              <a:latin typeface="THE뉴스속보" panose="02020503020101020101" pitchFamily="18" charset="-127"/>
              <a:ea typeface="THE뉴스속보" panose="02020503020101020101" pitchFamily="18" charset="-127"/>
              <a:cs typeface="THE뉴스속보" panose="02020503020101020101" pitchFamily="18" charset="-127"/>
            </a:endParaRPr>
          </a:p>
        </p:txBody>
      </p:sp>
      <p:pic>
        <p:nvPicPr>
          <p:cNvPr id="10" name="그림 9">
            <a:extLst>
              <a:ext uri="{FF2B5EF4-FFF2-40B4-BE49-F238E27FC236}">
                <a16:creationId xmlns:a16="http://schemas.microsoft.com/office/drawing/2014/main" id="{1908E821-F850-44FC-BCDD-F84617B12781}"/>
              </a:ext>
            </a:extLst>
          </p:cNvPr>
          <p:cNvPicPr>
            <a:picLocks noChangeAspect="1"/>
          </p:cNvPicPr>
          <p:nvPr/>
        </p:nvPicPr>
        <p:blipFill>
          <a:blip r:embed="rId2"/>
          <a:stretch>
            <a:fillRect/>
          </a:stretch>
        </p:blipFill>
        <p:spPr>
          <a:xfrm>
            <a:off x="5638303" y="1055915"/>
            <a:ext cx="4748359" cy="4307384"/>
          </a:xfrm>
          <a:prstGeom prst="rect">
            <a:avLst/>
          </a:prstGeom>
        </p:spPr>
      </p:pic>
      <p:pic>
        <p:nvPicPr>
          <p:cNvPr id="11" name="그림 10">
            <a:extLst>
              <a:ext uri="{FF2B5EF4-FFF2-40B4-BE49-F238E27FC236}">
                <a16:creationId xmlns:a16="http://schemas.microsoft.com/office/drawing/2014/main" id="{749FB220-52A9-4A78-88DB-B8ABA28A3E49}"/>
              </a:ext>
            </a:extLst>
          </p:cNvPr>
          <p:cNvPicPr>
            <a:picLocks noChangeAspect="1"/>
          </p:cNvPicPr>
          <p:nvPr/>
        </p:nvPicPr>
        <p:blipFill>
          <a:blip r:embed="rId3"/>
          <a:stretch>
            <a:fillRect/>
          </a:stretch>
        </p:blipFill>
        <p:spPr>
          <a:xfrm>
            <a:off x="1801283" y="1522587"/>
            <a:ext cx="3742258" cy="3463447"/>
          </a:xfrm>
          <a:prstGeom prst="rect">
            <a:avLst/>
          </a:prstGeom>
        </p:spPr>
      </p:pic>
      <p:pic>
        <p:nvPicPr>
          <p:cNvPr id="12" name="그림 11">
            <a:extLst>
              <a:ext uri="{FF2B5EF4-FFF2-40B4-BE49-F238E27FC236}">
                <a16:creationId xmlns:a16="http://schemas.microsoft.com/office/drawing/2014/main" id="{14AC8BDD-BDBF-4BEF-ADFD-EC3C6C89A2AA}"/>
              </a:ext>
            </a:extLst>
          </p:cNvPr>
          <p:cNvPicPr>
            <a:picLocks noChangeAspect="1"/>
          </p:cNvPicPr>
          <p:nvPr/>
        </p:nvPicPr>
        <p:blipFill>
          <a:blip r:embed="rId4"/>
          <a:stretch>
            <a:fillRect/>
          </a:stretch>
        </p:blipFill>
        <p:spPr>
          <a:xfrm>
            <a:off x="3160205" y="2082810"/>
            <a:ext cx="5318511" cy="3705801"/>
          </a:xfrm>
          <a:prstGeom prst="rect">
            <a:avLst/>
          </a:prstGeom>
        </p:spPr>
      </p:pic>
      <p:pic>
        <p:nvPicPr>
          <p:cNvPr id="41" name="그림 40">
            <a:extLst>
              <a:ext uri="{FF2B5EF4-FFF2-40B4-BE49-F238E27FC236}">
                <a16:creationId xmlns:a16="http://schemas.microsoft.com/office/drawing/2014/main" id="{1AACEC01-097B-4B08-809F-CB60DBE54A3A}"/>
              </a:ext>
            </a:extLst>
          </p:cNvPr>
          <p:cNvPicPr>
            <a:picLocks noChangeAspect="1"/>
          </p:cNvPicPr>
          <p:nvPr/>
        </p:nvPicPr>
        <p:blipFill rotWithShape="1">
          <a:blip r:embed="rId5"/>
          <a:srcRect b="39964"/>
          <a:stretch/>
        </p:blipFill>
        <p:spPr>
          <a:xfrm>
            <a:off x="2299786" y="4006873"/>
            <a:ext cx="3593144" cy="1901026"/>
          </a:xfrm>
          <a:prstGeom prst="rect">
            <a:avLst/>
          </a:prstGeom>
        </p:spPr>
      </p:pic>
      <p:pic>
        <p:nvPicPr>
          <p:cNvPr id="43" name="그림 42">
            <a:extLst>
              <a:ext uri="{FF2B5EF4-FFF2-40B4-BE49-F238E27FC236}">
                <a16:creationId xmlns:a16="http://schemas.microsoft.com/office/drawing/2014/main" id="{715CF632-1C88-42F8-B2F1-9432951A7181}"/>
              </a:ext>
            </a:extLst>
          </p:cNvPr>
          <p:cNvPicPr>
            <a:picLocks noChangeAspect="1"/>
          </p:cNvPicPr>
          <p:nvPr/>
        </p:nvPicPr>
        <p:blipFill rotWithShape="1">
          <a:blip r:embed="rId6"/>
          <a:srcRect b="33686"/>
          <a:stretch/>
        </p:blipFill>
        <p:spPr>
          <a:xfrm>
            <a:off x="6005463" y="2356610"/>
            <a:ext cx="4378477" cy="754007"/>
          </a:xfrm>
          <a:prstGeom prst="rect">
            <a:avLst/>
          </a:prstGeom>
        </p:spPr>
      </p:pic>
      <p:pic>
        <p:nvPicPr>
          <p:cNvPr id="50" name="그림 49">
            <a:extLst>
              <a:ext uri="{FF2B5EF4-FFF2-40B4-BE49-F238E27FC236}">
                <a16:creationId xmlns:a16="http://schemas.microsoft.com/office/drawing/2014/main" id="{ABC90CB1-322C-4806-A7E0-22C805426CDC}"/>
              </a:ext>
            </a:extLst>
          </p:cNvPr>
          <p:cNvPicPr>
            <a:picLocks noChangeAspect="1"/>
          </p:cNvPicPr>
          <p:nvPr/>
        </p:nvPicPr>
        <p:blipFill>
          <a:blip r:embed="rId7"/>
          <a:stretch>
            <a:fillRect/>
          </a:stretch>
        </p:blipFill>
        <p:spPr>
          <a:xfrm>
            <a:off x="6165715" y="4155453"/>
            <a:ext cx="3836454" cy="1796820"/>
          </a:xfrm>
          <a:prstGeom prst="rect">
            <a:avLst/>
          </a:prstGeom>
        </p:spPr>
      </p:pic>
      <p:grpSp>
        <p:nvGrpSpPr>
          <p:cNvPr id="51" name="그룹 50">
            <a:extLst>
              <a:ext uri="{FF2B5EF4-FFF2-40B4-BE49-F238E27FC236}">
                <a16:creationId xmlns:a16="http://schemas.microsoft.com/office/drawing/2014/main" id="{BF86263B-0FED-4DE1-8963-35F19166BA76}"/>
              </a:ext>
            </a:extLst>
          </p:cNvPr>
          <p:cNvGrpSpPr/>
          <p:nvPr/>
        </p:nvGrpSpPr>
        <p:grpSpPr>
          <a:xfrm>
            <a:off x="-22194" y="13076"/>
            <a:ext cx="12192000" cy="6858000"/>
            <a:chOff x="-43877" y="-5920"/>
            <a:chExt cx="12192000" cy="6858000"/>
          </a:xfrm>
        </p:grpSpPr>
        <p:sp>
          <p:nvSpPr>
            <p:cNvPr id="60" name="직사각형 59">
              <a:extLst>
                <a:ext uri="{FF2B5EF4-FFF2-40B4-BE49-F238E27FC236}">
                  <a16:creationId xmlns:a16="http://schemas.microsoft.com/office/drawing/2014/main" id="{A001CE77-A54E-45E3-83B9-819632324595}"/>
                </a:ext>
              </a:extLst>
            </p:cNvPr>
            <p:cNvSpPr/>
            <p:nvPr/>
          </p:nvSpPr>
          <p:spPr>
            <a:xfrm>
              <a:off x="-43877" y="-5920"/>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BBE7596D-DC0A-4E16-8A7B-E4F3718FF016}"/>
                </a:ext>
              </a:extLst>
            </p:cNvPr>
            <p:cNvSpPr/>
            <p:nvPr/>
          </p:nvSpPr>
          <p:spPr>
            <a:xfrm>
              <a:off x="2534447" y="2117358"/>
              <a:ext cx="7880412" cy="2346796"/>
            </a:xfrm>
            <a:prstGeom prst="rect">
              <a:avLst/>
            </a:prstGeom>
          </p:spPr>
          <p:txBody>
            <a:bodyPr wrap="square">
              <a:spAutoFit/>
            </a:bodyPr>
            <a:lstStyle/>
            <a:p>
              <a:pPr>
                <a:lnSpc>
                  <a:spcPct val="150000"/>
                </a:lnSpc>
              </a:pPr>
              <a:r>
                <a:rPr lang="ko-KR" altLang="en-US" sz="2000" dirty="0" err="1">
                  <a:solidFill>
                    <a:schemeClr val="bg1"/>
                  </a:solidFill>
                  <a:latin typeface="1훈막대연필 R" panose="02020603020101020101" pitchFamily="18" charset="-127"/>
                  <a:ea typeface="1훈막대연필 R" panose="02020603020101020101" pitchFamily="18" charset="-127"/>
                </a:rPr>
                <a:t>쿨링포그</a:t>
              </a:r>
              <a:r>
                <a:rPr lang="en-US" altLang="ko-KR" sz="2000" dirty="0">
                  <a:solidFill>
                    <a:schemeClr val="bg1"/>
                  </a:solidFill>
                  <a:latin typeface="1훈막대연필 R" panose="02020603020101020101" pitchFamily="18" charset="-127"/>
                  <a:ea typeface="1훈막대연필 R" panose="02020603020101020101" pitchFamily="18" charset="-127"/>
                </a:rPr>
                <a:t>(cooling fog) </a:t>
              </a:r>
            </a:p>
            <a:p>
              <a:pPr>
                <a:lnSpc>
                  <a:spcPct val="150000"/>
                </a:lnSpc>
              </a:pPr>
              <a:r>
                <a:rPr lang="en-US" altLang="ko-KR" sz="2000" dirty="0">
                  <a:solidFill>
                    <a:schemeClr val="bg1"/>
                  </a:solidFill>
                  <a:latin typeface="1훈막대연필 R" panose="02020603020101020101" pitchFamily="18" charset="-127"/>
                  <a:ea typeface="1훈막대연필 R" panose="02020603020101020101" pitchFamily="18" charset="-127"/>
                </a:rPr>
                <a:t>: </a:t>
              </a:r>
              <a:r>
                <a:rPr lang="ko-KR" altLang="en-US" sz="2000" dirty="0">
                  <a:solidFill>
                    <a:schemeClr val="bg1"/>
                  </a:solidFill>
                  <a:latin typeface="1훈막대연필 R" panose="02020603020101020101" pitchFamily="18" charset="-127"/>
                  <a:ea typeface="1훈막대연필 R" panose="02020603020101020101" pitchFamily="18" charset="-127"/>
                </a:rPr>
                <a:t>정수 처리한 물을 특수 노즐을 통해 빗방울의 </a:t>
              </a:r>
              <a:r>
                <a:rPr lang="en-US" altLang="ko-KR" sz="2000" dirty="0">
                  <a:solidFill>
                    <a:schemeClr val="bg1"/>
                  </a:solidFill>
                  <a:latin typeface="1훈막대연필 R" panose="02020603020101020101" pitchFamily="18" charset="-127"/>
                  <a:ea typeface="1훈막대연필 R" panose="02020603020101020101" pitchFamily="18" charset="-127"/>
                </a:rPr>
                <a:t>1000</a:t>
              </a:r>
              <a:r>
                <a:rPr lang="ko-KR" altLang="en-US" sz="2000" dirty="0">
                  <a:solidFill>
                    <a:schemeClr val="bg1"/>
                  </a:solidFill>
                  <a:latin typeface="1훈막대연필 R" panose="02020603020101020101" pitchFamily="18" charset="-127"/>
                  <a:ea typeface="1훈막대연필 R" panose="02020603020101020101" pitchFamily="18" charset="-127"/>
                </a:rPr>
                <a:t>만 분의 </a:t>
              </a:r>
              <a:r>
                <a:rPr lang="en-US" altLang="ko-KR" sz="2000" dirty="0">
                  <a:solidFill>
                    <a:schemeClr val="bg1"/>
                  </a:solidFill>
                  <a:latin typeface="1훈막대연필 R" panose="02020603020101020101" pitchFamily="18" charset="-127"/>
                  <a:ea typeface="1훈막대연필 R" panose="02020603020101020101" pitchFamily="18" charset="-127"/>
                </a:rPr>
                <a:t>1 </a:t>
              </a:r>
              <a:r>
                <a:rPr lang="ko-KR" altLang="en-US" sz="2000" dirty="0">
                  <a:solidFill>
                    <a:schemeClr val="bg1"/>
                  </a:solidFill>
                  <a:latin typeface="1훈막대연필 R" panose="02020603020101020101" pitchFamily="18" charset="-127"/>
                  <a:ea typeface="1훈막대연필 R" panose="02020603020101020101" pitchFamily="18" charset="-127"/>
                </a:rPr>
                <a:t>크기의 </a:t>
              </a:r>
              <a:endParaRPr lang="en-US" altLang="ko-KR" sz="2000" dirty="0">
                <a:solidFill>
                  <a:schemeClr val="bg1"/>
                </a:solidFill>
                <a:latin typeface="1훈막대연필 R" panose="02020603020101020101" pitchFamily="18" charset="-127"/>
                <a:ea typeface="1훈막대연필 R" panose="02020603020101020101" pitchFamily="18" charset="-127"/>
              </a:endParaRPr>
            </a:p>
            <a:p>
              <a:pPr>
                <a:lnSpc>
                  <a:spcPct val="150000"/>
                </a:lnSpc>
              </a:pPr>
              <a:r>
                <a:rPr lang="ko-KR" altLang="en-US" sz="2000" dirty="0">
                  <a:solidFill>
                    <a:schemeClr val="bg1"/>
                  </a:solidFill>
                  <a:latin typeface="1훈막대연필 R" panose="02020603020101020101" pitchFamily="18" charset="-127"/>
                  <a:ea typeface="1훈막대연필 R" panose="02020603020101020101" pitchFamily="18" charset="-127"/>
                </a:rPr>
                <a:t>인공 안개로 분사하는 것으로</a:t>
              </a:r>
              <a:r>
                <a:rPr lang="en-US" altLang="ko-KR" sz="2000" dirty="0">
                  <a:solidFill>
                    <a:schemeClr val="bg1"/>
                  </a:solidFill>
                  <a:latin typeface="1훈막대연필 R" panose="02020603020101020101" pitchFamily="18" charset="-127"/>
                  <a:ea typeface="1훈막대연필 R" panose="02020603020101020101" pitchFamily="18" charset="-127"/>
                </a:rPr>
                <a:t>, </a:t>
              </a:r>
              <a:r>
                <a:rPr lang="ko-KR" altLang="en-US" sz="2000" dirty="0">
                  <a:solidFill>
                    <a:schemeClr val="bg1"/>
                  </a:solidFill>
                  <a:latin typeface="1훈막대연필 R" panose="02020603020101020101" pitchFamily="18" charset="-127"/>
                  <a:ea typeface="1훈막대연필 R" panose="02020603020101020101" pitchFamily="18" charset="-127"/>
                </a:rPr>
                <a:t>더운 공기와 만나 기화하면서 </a:t>
              </a:r>
              <a:endParaRPr lang="en-US" altLang="ko-KR" sz="2000" dirty="0">
                <a:solidFill>
                  <a:schemeClr val="bg1"/>
                </a:solidFill>
                <a:latin typeface="1훈막대연필 R" panose="02020603020101020101" pitchFamily="18" charset="-127"/>
                <a:ea typeface="1훈막대연필 R" panose="02020603020101020101" pitchFamily="18" charset="-127"/>
              </a:endParaRPr>
            </a:p>
            <a:p>
              <a:pPr>
                <a:lnSpc>
                  <a:spcPct val="150000"/>
                </a:lnSpc>
              </a:pPr>
              <a:r>
                <a:rPr lang="ko-KR" altLang="en-US" sz="2000" dirty="0">
                  <a:solidFill>
                    <a:schemeClr val="bg1"/>
                  </a:solidFill>
                  <a:latin typeface="1훈막대연필 R" panose="02020603020101020101" pitchFamily="18" charset="-127"/>
                  <a:ea typeface="1훈막대연필 R" panose="02020603020101020101" pitchFamily="18" charset="-127"/>
                </a:rPr>
                <a:t>주위 온도를 </a:t>
              </a:r>
              <a:r>
                <a:rPr lang="en-US" altLang="ko-KR" sz="2000" dirty="0">
                  <a:solidFill>
                    <a:schemeClr val="bg1"/>
                  </a:solidFill>
                  <a:latin typeface="1훈막대연필 R" panose="02020603020101020101" pitchFamily="18" charset="-127"/>
                  <a:ea typeface="1훈막대연필 R" panose="02020603020101020101" pitchFamily="18" charset="-127"/>
                </a:rPr>
                <a:t>3~5</a:t>
              </a:r>
              <a:r>
                <a:rPr lang="ko-KR" altLang="en-US" sz="2000" dirty="0">
                  <a:solidFill>
                    <a:schemeClr val="bg1"/>
                  </a:solidFill>
                  <a:latin typeface="1훈막대연필 R" panose="02020603020101020101" pitchFamily="18" charset="-127"/>
                  <a:ea typeface="1훈막대연필 R" panose="02020603020101020101" pitchFamily="18" charset="-127"/>
                </a:rPr>
                <a:t>도 가량 낮추는 효과가 있다</a:t>
              </a:r>
              <a:r>
                <a:rPr lang="en-US" altLang="ko-KR" sz="2000" dirty="0">
                  <a:solidFill>
                    <a:schemeClr val="bg1"/>
                  </a:solidFill>
                  <a:latin typeface="1훈막대연필 R" panose="02020603020101020101" pitchFamily="18" charset="-127"/>
                  <a:ea typeface="1훈막대연필 R" panose="02020603020101020101" pitchFamily="18" charset="-127"/>
                </a:rPr>
                <a:t>.</a:t>
              </a:r>
            </a:p>
            <a:p>
              <a:pPr>
                <a:lnSpc>
                  <a:spcPct val="150000"/>
                </a:lnSpc>
              </a:pPr>
              <a:r>
                <a:rPr lang="ko-KR" altLang="en-US" sz="2000" dirty="0">
                  <a:solidFill>
                    <a:schemeClr val="bg1"/>
                  </a:solidFill>
                  <a:latin typeface="1훈막대연필 R" panose="02020603020101020101" pitchFamily="18" charset="-127"/>
                  <a:ea typeface="1훈막대연필 R" panose="02020603020101020101" pitchFamily="18" charset="-127"/>
                </a:rPr>
                <a:t>우리나라에서는 대구를 기준으로 </a:t>
              </a:r>
              <a:r>
                <a:rPr lang="ko-KR" altLang="en-US" sz="2000" dirty="0" err="1">
                  <a:solidFill>
                    <a:schemeClr val="bg1"/>
                  </a:solidFill>
                  <a:latin typeface="1훈막대연필 R" panose="02020603020101020101" pitchFamily="18" charset="-127"/>
                  <a:ea typeface="1훈막대연필 R" panose="02020603020101020101" pitchFamily="18" charset="-127"/>
                </a:rPr>
                <a:t>쿨링포그</a:t>
              </a:r>
              <a:r>
                <a:rPr lang="ko-KR" altLang="en-US" sz="2000" dirty="0">
                  <a:solidFill>
                    <a:schemeClr val="bg1"/>
                  </a:solidFill>
                  <a:latin typeface="1훈막대연필 R" panose="02020603020101020101" pitchFamily="18" charset="-127"/>
                  <a:ea typeface="1훈막대연필 R" panose="02020603020101020101" pitchFamily="18" charset="-127"/>
                </a:rPr>
                <a:t> 설치가 확산되는 추세이다</a:t>
              </a:r>
              <a:r>
                <a:rPr lang="en-US" altLang="ko-KR" sz="2000" dirty="0">
                  <a:solidFill>
                    <a:schemeClr val="bg1"/>
                  </a:solidFill>
                  <a:latin typeface="1훈막대연필 R" panose="02020603020101020101" pitchFamily="18" charset="-127"/>
                  <a:ea typeface="1훈막대연필 R" panose="02020603020101020101" pitchFamily="18" charset="-127"/>
                </a:rPr>
                <a:t>.</a:t>
              </a:r>
              <a:endParaRPr lang="ko-KR" altLang="en-US" sz="2000" dirty="0">
                <a:solidFill>
                  <a:schemeClr val="bg1"/>
                </a:solidFill>
                <a:latin typeface="1훈막대연필 R" panose="02020603020101020101" pitchFamily="18" charset="-127"/>
                <a:ea typeface="1훈막대연필 R" panose="02020603020101020101" pitchFamily="18" charset="-127"/>
              </a:endParaRPr>
            </a:p>
          </p:txBody>
        </p:sp>
      </p:grpSp>
    </p:spTree>
    <p:extLst>
      <p:ext uri="{BB962C8B-B14F-4D97-AF65-F5344CB8AC3E}">
        <p14:creationId xmlns:p14="http://schemas.microsoft.com/office/powerpoint/2010/main" val="293610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8" name="그룹 7"/>
          <p:cNvGrpSpPr/>
          <p:nvPr/>
        </p:nvGrpSpPr>
        <p:grpSpPr>
          <a:xfrm>
            <a:off x="191742" y="-143873"/>
            <a:ext cx="12156791" cy="7131516"/>
            <a:chOff x="191742" y="-143873"/>
            <a:chExt cx="12156791" cy="7131516"/>
          </a:xfrm>
        </p:grpSpPr>
        <p:sp>
          <p:nvSpPr>
            <p:cNvPr id="40" name="직각 삼각형 39"/>
            <p:cNvSpPr/>
            <p:nvPr/>
          </p:nvSpPr>
          <p:spPr>
            <a:xfrm flipH="1" flipV="1">
              <a:off x="10099132" y="214188"/>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직각 삼각형 1"/>
            <p:cNvSpPr/>
            <p:nvPr/>
          </p:nvSpPr>
          <p:spPr>
            <a:xfrm flipV="1">
              <a:off x="191742" y="284540"/>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 name="직사각형 4"/>
            <p:cNvSpPr/>
            <p:nvPr/>
          </p:nvSpPr>
          <p:spPr>
            <a:xfrm>
              <a:off x="375978" y="320668"/>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모서리가 둥근 직사각형 34"/>
            <p:cNvSpPr/>
            <p:nvPr/>
          </p:nvSpPr>
          <p:spPr>
            <a:xfrm rot="20908463" flipH="1">
              <a:off x="9208681" y="-143873"/>
              <a:ext cx="2214521" cy="5953809"/>
            </a:xfrm>
            <a:prstGeom prst="roundRect">
              <a:avLst>
                <a:gd name="adj" fmla="val 50000"/>
              </a:avLst>
            </a:prstGeom>
            <a:gradFill flip="none" rotWithShape="1">
              <a:gsLst>
                <a:gs pos="0">
                  <a:schemeClr val="tx1">
                    <a:tint val="44500"/>
                    <a:satMod val="160000"/>
                  </a:schemeClr>
                </a:gs>
                <a:gs pos="93000">
                  <a:schemeClr val="tx1">
                    <a:tint val="23500"/>
                    <a:satMod val="160000"/>
                    <a:alpha val="0"/>
                  </a:schemeClr>
                </a:gs>
              </a:gsLst>
              <a:lin ang="0" scaled="1"/>
              <a:tileRect/>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 name="그룹 5"/>
            <p:cNvGrpSpPr/>
            <p:nvPr/>
          </p:nvGrpSpPr>
          <p:grpSpPr>
            <a:xfrm>
              <a:off x="10550547" y="4274654"/>
              <a:ext cx="1797986" cy="2712989"/>
              <a:chOff x="10550547" y="4274654"/>
              <a:chExt cx="1797986" cy="2712989"/>
            </a:xfrm>
            <a:effectLst>
              <a:outerShdw blurRad="127000" dist="38100" dir="10800000" algn="r" rotWithShape="0">
                <a:prstClr val="black">
                  <a:alpha val="40000"/>
                </a:prstClr>
              </a:outerShdw>
            </a:effectLst>
          </p:grpSpPr>
          <p:grpSp>
            <p:nvGrpSpPr>
              <p:cNvPr id="68" name="그룹 67"/>
              <p:cNvGrpSpPr/>
              <p:nvPr/>
            </p:nvGrpSpPr>
            <p:grpSpPr>
              <a:xfrm rot="21430038">
                <a:off x="10550547" y="4274654"/>
                <a:ext cx="1447091" cy="2203952"/>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sp>
            <p:nvSpPr>
              <p:cNvPr id="69" name="순서도: 저장 데이터 68"/>
              <p:cNvSpPr/>
              <p:nvPr/>
            </p:nvSpPr>
            <p:spPr>
              <a:xfrm rot="3986696">
                <a:off x="11583868" y="5927398"/>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자유형 41"/>
              <p:cNvSpPr/>
              <p:nvPr/>
            </p:nvSpPr>
            <p:spPr>
              <a:xfrm rot="3986696">
                <a:off x="11547109" y="6186218"/>
                <a:ext cx="618232" cy="984617"/>
              </a:xfrm>
              <a:custGeom>
                <a:avLst/>
                <a:gdLst>
                  <a:gd name="connsiteX0" fmla="*/ 29996 w 618232"/>
                  <a:gd name="connsiteY0" fmla="*/ 0 h 984617"/>
                  <a:gd name="connsiteX1" fmla="*/ 618232 w 618232"/>
                  <a:gd name="connsiteY1" fmla="*/ 256444 h 984617"/>
                  <a:gd name="connsiteX2" fmla="*/ 301041 w 618232"/>
                  <a:gd name="connsiteY2" fmla="*/ 984020 h 984617"/>
                  <a:gd name="connsiteX3" fmla="*/ 152768 w 618232"/>
                  <a:gd name="connsiteY3" fmla="*/ 984617 h 984617"/>
                  <a:gd name="connsiteX4" fmla="*/ 152759 w 618232"/>
                  <a:gd name="connsiteY4" fmla="*/ 982396 h 984617"/>
                  <a:gd name="connsiteX5" fmla="*/ 46023 w 618232"/>
                  <a:gd name="connsiteY5" fmla="*/ 982396 h 984617"/>
                  <a:gd name="connsiteX6" fmla="*/ 0 w 618232"/>
                  <a:gd name="connsiteY6" fmla="*/ 474992 h 984617"/>
                  <a:gd name="connsiteX7" fmla="*/ 29144 w 618232"/>
                  <a:gd name="connsiteY7" fmla="*/ 2790 h 9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232" h="984617">
                    <a:moveTo>
                      <a:pt x="29996" y="0"/>
                    </a:moveTo>
                    <a:lnTo>
                      <a:pt x="618232" y="256444"/>
                    </a:lnTo>
                    <a:lnTo>
                      <a:pt x="301041" y="984020"/>
                    </a:lnTo>
                    <a:lnTo>
                      <a:pt x="152768" y="984617"/>
                    </a:lnTo>
                    <a:lnTo>
                      <a:pt x="152759" y="982396"/>
                    </a:lnTo>
                    <a:lnTo>
                      <a:pt x="46023" y="982396"/>
                    </a:lnTo>
                    <a:cubicBezTo>
                      <a:pt x="20596" y="982396"/>
                      <a:pt x="0" y="755181"/>
                      <a:pt x="0" y="474992"/>
                    </a:cubicBezTo>
                    <a:cubicBezTo>
                      <a:pt x="0" y="260473"/>
                      <a:pt x="12073" y="77006"/>
                      <a:pt x="29144" y="2790"/>
                    </a:cubicBez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grpSp>
      </p:gr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grpSp>
      <p:sp>
        <p:nvSpPr>
          <p:cNvPr id="3" name="TextBox 2">
            <a:extLst>
              <a:ext uri="{FF2B5EF4-FFF2-40B4-BE49-F238E27FC236}">
                <a16:creationId xmlns:a16="http://schemas.microsoft.com/office/drawing/2014/main" id="{DC060442-5728-4B8E-8485-0639A5E26757}"/>
              </a:ext>
            </a:extLst>
          </p:cNvPr>
          <p:cNvSpPr txBox="1"/>
          <p:nvPr/>
        </p:nvSpPr>
        <p:spPr>
          <a:xfrm>
            <a:off x="1373085" y="598113"/>
            <a:ext cx="9054339"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주제 선정 배경</a:t>
            </a:r>
            <a:endParaRPr lang="en-US" altLang="ko-KR" sz="3600" b="1" dirty="0">
              <a:latin typeface="THE뉴스속보" panose="02020503020101020101" pitchFamily="18" charset="-127"/>
              <a:ea typeface="THE뉴스속보" panose="02020503020101020101" pitchFamily="18" charset="-127"/>
              <a:cs typeface="THE뉴스속보" panose="02020503020101020101" pitchFamily="18" charset="-127"/>
            </a:endParaRPr>
          </a:p>
        </p:txBody>
      </p:sp>
      <p:pic>
        <p:nvPicPr>
          <p:cNvPr id="10" name="그림 9">
            <a:extLst>
              <a:ext uri="{FF2B5EF4-FFF2-40B4-BE49-F238E27FC236}">
                <a16:creationId xmlns:a16="http://schemas.microsoft.com/office/drawing/2014/main" id="{BD22DEF2-6927-485E-9F0A-9EE27EAEE93C}"/>
              </a:ext>
            </a:extLst>
          </p:cNvPr>
          <p:cNvPicPr>
            <a:picLocks noChangeAspect="1"/>
          </p:cNvPicPr>
          <p:nvPr/>
        </p:nvPicPr>
        <p:blipFill>
          <a:blip r:embed="rId2"/>
          <a:stretch>
            <a:fillRect/>
          </a:stretch>
        </p:blipFill>
        <p:spPr>
          <a:xfrm>
            <a:off x="7067223" y="819574"/>
            <a:ext cx="3420911" cy="3523710"/>
          </a:xfrm>
          <a:prstGeom prst="rect">
            <a:avLst/>
          </a:prstGeom>
        </p:spPr>
      </p:pic>
      <p:pic>
        <p:nvPicPr>
          <p:cNvPr id="12" name="그림 11">
            <a:extLst>
              <a:ext uri="{FF2B5EF4-FFF2-40B4-BE49-F238E27FC236}">
                <a16:creationId xmlns:a16="http://schemas.microsoft.com/office/drawing/2014/main" id="{5FEDCC97-98E9-4C2B-B364-58A5FC3919E8}"/>
              </a:ext>
            </a:extLst>
          </p:cNvPr>
          <p:cNvPicPr>
            <a:picLocks noChangeAspect="1"/>
          </p:cNvPicPr>
          <p:nvPr/>
        </p:nvPicPr>
        <p:blipFill>
          <a:blip r:embed="rId3"/>
          <a:stretch>
            <a:fillRect/>
          </a:stretch>
        </p:blipFill>
        <p:spPr>
          <a:xfrm>
            <a:off x="2879160" y="1339562"/>
            <a:ext cx="3914352" cy="3627936"/>
          </a:xfrm>
          <a:prstGeom prst="rect">
            <a:avLst/>
          </a:prstGeom>
        </p:spPr>
      </p:pic>
      <p:pic>
        <p:nvPicPr>
          <p:cNvPr id="11" name="그림 10">
            <a:extLst>
              <a:ext uri="{FF2B5EF4-FFF2-40B4-BE49-F238E27FC236}">
                <a16:creationId xmlns:a16="http://schemas.microsoft.com/office/drawing/2014/main" id="{2D2AB70F-D203-42CD-951B-61A959D2FFC6}"/>
              </a:ext>
            </a:extLst>
          </p:cNvPr>
          <p:cNvPicPr>
            <a:picLocks noChangeAspect="1"/>
          </p:cNvPicPr>
          <p:nvPr/>
        </p:nvPicPr>
        <p:blipFill>
          <a:blip r:embed="rId4"/>
          <a:stretch>
            <a:fillRect/>
          </a:stretch>
        </p:blipFill>
        <p:spPr>
          <a:xfrm>
            <a:off x="6022972" y="3182294"/>
            <a:ext cx="3558557" cy="2618054"/>
          </a:xfrm>
          <a:prstGeom prst="rect">
            <a:avLst/>
          </a:prstGeom>
        </p:spPr>
      </p:pic>
      <p:pic>
        <p:nvPicPr>
          <p:cNvPr id="38" name="그림 37">
            <a:extLst>
              <a:ext uri="{FF2B5EF4-FFF2-40B4-BE49-F238E27FC236}">
                <a16:creationId xmlns:a16="http://schemas.microsoft.com/office/drawing/2014/main" id="{DDB682CA-6DE2-4E86-8FB3-AB858B20F111}"/>
              </a:ext>
            </a:extLst>
          </p:cNvPr>
          <p:cNvPicPr>
            <a:picLocks noChangeAspect="1"/>
          </p:cNvPicPr>
          <p:nvPr/>
        </p:nvPicPr>
        <p:blipFill>
          <a:blip r:embed="rId5"/>
          <a:stretch>
            <a:fillRect/>
          </a:stretch>
        </p:blipFill>
        <p:spPr>
          <a:xfrm>
            <a:off x="1839734" y="2929314"/>
            <a:ext cx="3737544" cy="2915771"/>
          </a:xfrm>
          <a:prstGeom prst="rect">
            <a:avLst/>
          </a:prstGeom>
        </p:spPr>
      </p:pic>
    </p:spTree>
    <p:extLst>
      <p:ext uri="{BB962C8B-B14F-4D97-AF65-F5344CB8AC3E}">
        <p14:creationId xmlns:p14="http://schemas.microsoft.com/office/powerpoint/2010/main" val="3576754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8920035E-98DC-4437-A328-3C002A6EE066}"/>
              </a:ext>
            </a:extLst>
          </p:cNvPr>
          <p:cNvPicPr>
            <a:picLocks noChangeAspect="1"/>
          </p:cNvPicPr>
          <p:nvPr/>
        </p:nvPicPr>
        <p:blipFill>
          <a:blip r:embed="rId2"/>
          <a:stretch>
            <a:fillRect/>
          </a:stretch>
        </p:blipFill>
        <p:spPr>
          <a:xfrm>
            <a:off x="0" y="-426781"/>
            <a:ext cx="12192000" cy="7284781"/>
          </a:xfrm>
          <a:prstGeom prst="rect">
            <a:avLst/>
          </a:prstGeom>
        </p:spPr>
      </p:pic>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TextBox 8">
            <a:extLst>
              <a:ext uri="{FF2B5EF4-FFF2-40B4-BE49-F238E27FC236}">
                <a16:creationId xmlns:a16="http://schemas.microsoft.com/office/drawing/2014/main" id="{3928A3EC-0B91-49CB-9B46-304B6CEDFB30}"/>
              </a:ext>
            </a:extLst>
          </p:cNvPr>
          <p:cNvSpPr txBox="1"/>
          <p:nvPr/>
        </p:nvSpPr>
        <p:spPr>
          <a:xfrm>
            <a:off x="2836013" y="1883036"/>
            <a:ext cx="6738151" cy="369332"/>
          </a:xfrm>
          <a:prstGeom prst="rect">
            <a:avLst/>
          </a:prstGeom>
          <a:noFill/>
        </p:spPr>
        <p:txBody>
          <a:bodyPr wrap="square" rtlCol="0">
            <a:spAutoFit/>
          </a:bodyPr>
          <a:lstStyle/>
          <a:p>
            <a:endParaRPr lang="ko-KR" altLang="en-US" dirty="0"/>
          </a:p>
        </p:txBody>
      </p:sp>
      <p:grpSp>
        <p:nvGrpSpPr>
          <p:cNvPr id="11" name="그룹 10">
            <a:extLst>
              <a:ext uri="{FF2B5EF4-FFF2-40B4-BE49-F238E27FC236}">
                <a16:creationId xmlns:a16="http://schemas.microsoft.com/office/drawing/2014/main" id="{401C2D2B-695A-48C7-8146-B4DF86A9AFA9}"/>
              </a:ext>
            </a:extLst>
          </p:cNvPr>
          <p:cNvGrpSpPr/>
          <p:nvPr/>
        </p:nvGrpSpPr>
        <p:grpSpPr>
          <a:xfrm>
            <a:off x="0" y="0"/>
            <a:ext cx="12192000" cy="6858000"/>
            <a:chOff x="0" y="-1160"/>
            <a:chExt cx="12192000" cy="6858000"/>
          </a:xfrm>
          <a:solidFill>
            <a:schemeClr val="accent6">
              <a:lumMod val="40000"/>
              <a:lumOff val="60000"/>
            </a:schemeClr>
          </a:solidFill>
        </p:grpSpPr>
        <p:sp>
          <p:nvSpPr>
            <p:cNvPr id="36" name="직사각형 35">
              <a:extLst>
                <a:ext uri="{FF2B5EF4-FFF2-40B4-BE49-F238E27FC236}">
                  <a16:creationId xmlns:a16="http://schemas.microsoft.com/office/drawing/2014/main" id="{F2B169B4-3BE7-4646-8E0E-62DED1EB8203}"/>
                </a:ext>
              </a:extLst>
            </p:cNvPr>
            <p:cNvSpPr/>
            <p:nvPr/>
          </p:nvSpPr>
          <p:spPr>
            <a:xfrm>
              <a:off x="0" y="-1160"/>
              <a:ext cx="12192000" cy="68580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BA73BF-5237-45CC-BB32-EAC5570F12A4}"/>
                </a:ext>
              </a:extLst>
            </p:cNvPr>
            <p:cNvSpPr txBox="1"/>
            <p:nvPr/>
          </p:nvSpPr>
          <p:spPr>
            <a:xfrm>
              <a:off x="3875231" y="2643010"/>
              <a:ext cx="4441537" cy="156966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ko-KR" sz="9600" dirty="0">
                  <a:solidFill>
                    <a:srgbClr val="FFFFFF"/>
                  </a:solidFill>
                </a:rPr>
                <a:t>Where?</a:t>
              </a:r>
              <a:endParaRPr lang="ko-KR" altLang="en-US" sz="9600" dirty="0">
                <a:solidFill>
                  <a:srgbClr val="FFFFFF"/>
                </a:solidFill>
              </a:endParaRPr>
            </a:p>
          </p:txBody>
        </p:sp>
      </p:grpSp>
    </p:spTree>
    <p:extLst>
      <p:ext uri="{BB962C8B-B14F-4D97-AF65-F5344CB8AC3E}">
        <p14:creationId xmlns:p14="http://schemas.microsoft.com/office/powerpoint/2010/main" val="317311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822467" y="668077"/>
            <a:ext cx="10247572" cy="5358779"/>
          </a:xfrm>
          <a:prstGeom prst="rect">
            <a:avLst/>
          </a:pr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p:cNvGrpSpPr/>
          <p:nvPr/>
        </p:nvGrpSpPr>
        <p:grpSpPr>
          <a:xfrm rot="21430038">
            <a:off x="10417163" y="4437462"/>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589240" y="561241"/>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1648442" flipH="1">
            <a:off x="-524219" y="355428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1768870" y="838527"/>
            <a:ext cx="10514350" cy="1015663"/>
          </a:xfrm>
          <a:prstGeom prst="rect">
            <a:avLst/>
          </a:prstGeom>
          <a:noFill/>
        </p:spPr>
        <p:txBody>
          <a:bodyPr wrap="square" rtlCol="0">
            <a:spAutoFit/>
          </a:bodyPr>
          <a:lstStyle/>
          <a:p>
            <a:r>
              <a:rPr lang="ko-KR" altLang="en-US" sz="3200" b="1" dirty="0">
                <a:latin typeface="THE뉴스속보" panose="02020503020101020101" pitchFamily="18" charset="-127"/>
                <a:ea typeface="THE뉴스속보" panose="02020503020101020101" pitchFamily="18" charset="-127"/>
                <a:cs typeface="THE뉴스속보" panose="02020503020101020101" pitchFamily="18" charset="-127"/>
              </a:rPr>
              <a:t>사용 데이터소개 및 설명</a:t>
            </a:r>
            <a:r>
              <a:rPr lang="en-US" altLang="ko-KR" sz="1400" b="1" dirty="0">
                <a:latin typeface="THE뉴스속보" panose="02020503020101020101" pitchFamily="18" charset="-127"/>
                <a:ea typeface="THE뉴스속보" panose="02020503020101020101" pitchFamily="18" charset="-127"/>
                <a:cs typeface="THE뉴스속보" panose="02020503020101020101" pitchFamily="18" charset="-127"/>
              </a:rPr>
              <a:t>2014/01/01~2019/10/19 (</a:t>
            </a:r>
            <a:r>
              <a:rPr lang="ko-KR" altLang="en-US" sz="1400" b="1" dirty="0">
                <a:latin typeface="THE뉴스속보" panose="02020503020101020101" pitchFamily="18" charset="-127"/>
                <a:ea typeface="THE뉴스속보" panose="02020503020101020101" pitchFamily="18" charset="-127"/>
                <a:cs typeface="THE뉴스속보" panose="02020503020101020101" pitchFamily="18" charset="-127"/>
              </a:rPr>
              <a:t>약 </a:t>
            </a:r>
            <a:r>
              <a:rPr lang="en-US" altLang="ko-KR" sz="1400" b="1" dirty="0">
                <a:latin typeface="THE뉴스속보" panose="02020503020101020101" pitchFamily="18" charset="-127"/>
                <a:ea typeface="THE뉴스속보" panose="02020503020101020101" pitchFamily="18" charset="-127"/>
                <a:cs typeface="THE뉴스속보" panose="02020503020101020101" pitchFamily="18" charset="-127"/>
              </a:rPr>
              <a:t>5</a:t>
            </a:r>
            <a:r>
              <a:rPr lang="ko-KR" altLang="en-US" sz="1400" b="1" dirty="0">
                <a:latin typeface="THE뉴스속보" panose="02020503020101020101" pitchFamily="18" charset="-127"/>
                <a:ea typeface="THE뉴스속보" panose="02020503020101020101" pitchFamily="18" charset="-127"/>
                <a:cs typeface="THE뉴스속보" panose="02020503020101020101" pitchFamily="18" charset="-127"/>
              </a:rPr>
              <a:t>개년</a:t>
            </a:r>
            <a:r>
              <a:rPr lang="en-US" altLang="ko-KR" sz="1400" b="1" dirty="0">
                <a:latin typeface="THE뉴스속보" panose="02020503020101020101" pitchFamily="18" charset="-127"/>
                <a:ea typeface="THE뉴스속보" panose="02020503020101020101" pitchFamily="18" charset="-127"/>
                <a:cs typeface="THE뉴스속보" panose="02020503020101020101" pitchFamily="18" charset="-127"/>
              </a:rPr>
              <a:t>)</a:t>
            </a:r>
          </a:p>
          <a:p>
            <a:endParaRPr lang="en-US" altLang="ko-KR" sz="2800" dirty="0"/>
          </a:p>
        </p:txBody>
      </p:sp>
      <p:pic>
        <p:nvPicPr>
          <p:cNvPr id="38" name="그림 37">
            <a:extLst>
              <a:ext uri="{FF2B5EF4-FFF2-40B4-BE49-F238E27FC236}">
                <a16:creationId xmlns:a16="http://schemas.microsoft.com/office/drawing/2014/main" id="{90A69C8E-BFFD-4ABA-AD2B-DEEFD23C42C5}"/>
              </a:ext>
            </a:extLst>
          </p:cNvPr>
          <p:cNvPicPr>
            <a:picLocks noChangeAspect="1"/>
          </p:cNvPicPr>
          <p:nvPr/>
        </p:nvPicPr>
        <p:blipFill>
          <a:blip r:embed="rId2"/>
          <a:stretch>
            <a:fillRect/>
          </a:stretch>
        </p:blipFill>
        <p:spPr>
          <a:xfrm>
            <a:off x="6081314" y="2059715"/>
            <a:ext cx="3380755" cy="3449257"/>
          </a:xfrm>
          <a:prstGeom prst="rect">
            <a:avLst/>
          </a:prstGeom>
        </p:spPr>
      </p:pic>
      <p:pic>
        <p:nvPicPr>
          <p:cNvPr id="37" name="그림 36">
            <a:extLst>
              <a:ext uri="{FF2B5EF4-FFF2-40B4-BE49-F238E27FC236}">
                <a16:creationId xmlns:a16="http://schemas.microsoft.com/office/drawing/2014/main" id="{8A4E06C6-C88D-4D3E-806F-B779A0F71C5D}"/>
              </a:ext>
            </a:extLst>
          </p:cNvPr>
          <p:cNvPicPr>
            <a:picLocks noChangeAspect="1"/>
          </p:cNvPicPr>
          <p:nvPr/>
        </p:nvPicPr>
        <p:blipFill>
          <a:blip r:embed="rId3"/>
          <a:stretch>
            <a:fillRect/>
          </a:stretch>
        </p:blipFill>
        <p:spPr>
          <a:xfrm>
            <a:off x="7539038" y="1598522"/>
            <a:ext cx="3085041" cy="3392566"/>
          </a:xfrm>
          <a:prstGeom prst="rect">
            <a:avLst/>
          </a:prstGeom>
        </p:spPr>
      </p:pic>
      <p:sp>
        <p:nvSpPr>
          <p:cNvPr id="4" name="TextBox 3">
            <a:extLst>
              <a:ext uri="{FF2B5EF4-FFF2-40B4-BE49-F238E27FC236}">
                <a16:creationId xmlns:a16="http://schemas.microsoft.com/office/drawing/2014/main" id="{2FADC3E0-37A8-49E2-A8E1-49EB59BE4C24}"/>
              </a:ext>
            </a:extLst>
          </p:cNvPr>
          <p:cNvSpPr txBox="1"/>
          <p:nvPr/>
        </p:nvSpPr>
        <p:spPr>
          <a:xfrm>
            <a:off x="6974080" y="3244334"/>
            <a:ext cx="1796876" cy="369332"/>
          </a:xfrm>
          <a:prstGeom prst="rect">
            <a:avLst/>
          </a:prstGeom>
          <a:solidFill>
            <a:srgbClr val="F4E7D5"/>
          </a:solidFill>
        </p:spPr>
        <p:txBody>
          <a:bodyPr wrap="square" rtlCol="0">
            <a:spAutoFit/>
          </a:bodyPr>
          <a:lstStyle/>
          <a:p>
            <a:r>
              <a:rPr lang="ko-KR" altLang="en-US" dirty="0">
                <a:latin typeface="1훈새마을운동 R" panose="02020603020101020101" pitchFamily="18" charset="-127"/>
                <a:ea typeface="1훈새마을운동 R" panose="02020603020101020101" pitchFamily="18" charset="-127"/>
              </a:rPr>
              <a:t>춘천시 기상 데이터</a:t>
            </a:r>
          </a:p>
        </p:txBody>
      </p:sp>
      <p:pic>
        <p:nvPicPr>
          <p:cNvPr id="8" name="그림 7">
            <a:extLst>
              <a:ext uri="{FF2B5EF4-FFF2-40B4-BE49-F238E27FC236}">
                <a16:creationId xmlns:a16="http://schemas.microsoft.com/office/drawing/2014/main" id="{BC0784F6-4D88-4AD8-9994-CBD5C2F0FBEA}"/>
              </a:ext>
            </a:extLst>
          </p:cNvPr>
          <p:cNvPicPr>
            <a:picLocks noChangeAspect="1"/>
          </p:cNvPicPr>
          <p:nvPr/>
        </p:nvPicPr>
        <p:blipFill rotWithShape="1">
          <a:blip r:embed="rId4"/>
          <a:srcRect b="27844"/>
          <a:stretch/>
        </p:blipFill>
        <p:spPr>
          <a:xfrm>
            <a:off x="1910839" y="2283839"/>
            <a:ext cx="4055664" cy="2421454"/>
          </a:xfrm>
          <a:prstGeom prst="rect">
            <a:avLst/>
          </a:prstGeom>
        </p:spPr>
      </p:pic>
      <p:sp>
        <p:nvSpPr>
          <p:cNvPr id="43" name="TextBox 42">
            <a:extLst>
              <a:ext uri="{FF2B5EF4-FFF2-40B4-BE49-F238E27FC236}">
                <a16:creationId xmlns:a16="http://schemas.microsoft.com/office/drawing/2014/main" id="{FF178DB5-CCDB-4D26-B08C-0C50A8483762}"/>
              </a:ext>
            </a:extLst>
          </p:cNvPr>
          <p:cNvSpPr txBox="1"/>
          <p:nvPr/>
        </p:nvSpPr>
        <p:spPr>
          <a:xfrm>
            <a:off x="2420826" y="4727054"/>
            <a:ext cx="2902408" cy="369332"/>
          </a:xfrm>
          <a:prstGeom prst="rect">
            <a:avLst/>
          </a:prstGeom>
          <a:solidFill>
            <a:srgbClr val="F4E7D5"/>
          </a:solidFill>
        </p:spPr>
        <p:txBody>
          <a:bodyPr wrap="square" rtlCol="0">
            <a:spAutoFit/>
          </a:bodyPr>
          <a:lstStyle/>
          <a:p>
            <a:r>
              <a:rPr lang="ko-KR" altLang="en-US" dirty="0">
                <a:latin typeface="1훈새마을운동 R" panose="02020603020101020101" pitchFamily="18" charset="-127"/>
                <a:ea typeface="1훈새마을운동 R" panose="02020603020101020101" pitchFamily="18" charset="-127"/>
              </a:rPr>
              <a:t>춘천시 읍</a:t>
            </a:r>
            <a:r>
              <a:rPr lang="en-US" altLang="ko-KR" dirty="0">
                <a:latin typeface="1훈새마을운동 R" panose="02020603020101020101" pitchFamily="18" charset="-127"/>
                <a:ea typeface="1훈새마을운동 R" panose="02020603020101020101" pitchFamily="18" charset="-127"/>
              </a:rPr>
              <a:t>.</a:t>
            </a:r>
            <a:r>
              <a:rPr lang="ko-KR" altLang="en-US" dirty="0">
                <a:latin typeface="1훈새마을운동 R" panose="02020603020101020101" pitchFamily="18" charset="-127"/>
                <a:ea typeface="1훈새마을운동 R" panose="02020603020101020101" pitchFamily="18" charset="-127"/>
              </a:rPr>
              <a:t>면</a:t>
            </a:r>
            <a:r>
              <a:rPr lang="en-US" altLang="ko-KR" dirty="0">
                <a:latin typeface="1훈새마을운동 R" panose="02020603020101020101" pitchFamily="18" charset="-127"/>
                <a:ea typeface="1훈새마을운동 R" panose="02020603020101020101" pitchFamily="18" charset="-127"/>
              </a:rPr>
              <a:t>.</a:t>
            </a:r>
            <a:r>
              <a:rPr lang="ko-KR" altLang="en-US" dirty="0" err="1">
                <a:latin typeface="1훈새마을운동 R" panose="02020603020101020101" pitchFamily="18" charset="-127"/>
                <a:ea typeface="1훈새마을운동 R" panose="02020603020101020101" pitchFamily="18" charset="-127"/>
              </a:rPr>
              <a:t>동별</a:t>
            </a:r>
            <a:r>
              <a:rPr lang="ko-KR" altLang="en-US" dirty="0">
                <a:latin typeface="1훈새마을운동 R" panose="02020603020101020101" pitchFamily="18" charset="-127"/>
                <a:ea typeface="1훈새마을운동 R" panose="02020603020101020101" pitchFamily="18" charset="-127"/>
              </a:rPr>
              <a:t> 연령별 인구수</a:t>
            </a:r>
          </a:p>
        </p:txBody>
      </p:sp>
    </p:spTree>
    <p:extLst>
      <p:ext uri="{BB962C8B-B14F-4D97-AF65-F5344CB8AC3E}">
        <p14:creationId xmlns:p14="http://schemas.microsoft.com/office/powerpoint/2010/main" val="2215773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977287" y="683716"/>
            <a:ext cx="10247572" cy="5358779"/>
          </a:xfrm>
          <a:prstGeom prst="rect">
            <a:avLst/>
          </a:pr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72" name="그룹 71"/>
          <p:cNvGrpSpPr/>
          <p:nvPr/>
        </p:nvGrpSpPr>
        <p:grpSpPr>
          <a:xfrm rot="21430038">
            <a:off x="10566464" y="4265155"/>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644722" y="503364"/>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209265" flipH="1">
            <a:off x="-12637" y="421500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2053251" y="944564"/>
            <a:ext cx="3432302"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분석방법</a:t>
            </a:r>
          </a:p>
        </p:txBody>
      </p:sp>
      <p:sp>
        <p:nvSpPr>
          <p:cNvPr id="9" name="타원 8">
            <a:extLst>
              <a:ext uri="{FF2B5EF4-FFF2-40B4-BE49-F238E27FC236}">
                <a16:creationId xmlns:a16="http://schemas.microsoft.com/office/drawing/2014/main" id="{7065C6BE-3B95-4D96-B47E-AC1E40DAD863}"/>
              </a:ext>
            </a:extLst>
          </p:cNvPr>
          <p:cNvSpPr/>
          <p:nvPr/>
        </p:nvSpPr>
        <p:spPr>
          <a:xfrm>
            <a:off x="4517611" y="4487594"/>
            <a:ext cx="1573810" cy="1250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거주</a:t>
            </a:r>
            <a:endParaRPr lang="en-US" altLang="ko-KR" dirty="0">
              <a:latin typeface="1훈새마을운동 R" panose="02020603020101020101" pitchFamily="18" charset="-127"/>
              <a:ea typeface="1훈새마을운동 R" panose="02020603020101020101" pitchFamily="18" charset="-127"/>
            </a:endParaRPr>
          </a:p>
          <a:p>
            <a:pPr algn="ctr"/>
            <a:r>
              <a:rPr lang="ko-KR" altLang="en-US" dirty="0">
                <a:latin typeface="1훈새마을운동 R" panose="02020603020101020101" pitchFamily="18" charset="-127"/>
                <a:ea typeface="1훈새마을운동 R" panose="02020603020101020101" pitchFamily="18" charset="-127"/>
              </a:rPr>
              <a:t>인구수</a:t>
            </a:r>
          </a:p>
        </p:txBody>
      </p:sp>
      <p:sp>
        <p:nvSpPr>
          <p:cNvPr id="51" name="타원 50">
            <a:extLst>
              <a:ext uri="{FF2B5EF4-FFF2-40B4-BE49-F238E27FC236}">
                <a16:creationId xmlns:a16="http://schemas.microsoft.com/office/drawing/2014/main" id="{518EBB9B-0514-4E67-8E98-660E673BEA8B}"/>
              </a:ext>
            </a:extLst>
          </p:cNvPr>
          <p:cNvSpPr/>
          <p:nvPr/>
        </p:nvSpPr>
        <p:spPr>
          <a:xfrm>
            <a:off x="7130150" y="4488762"/>
            <a:ext cx="1573810" cy="1250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취약계층</a:t>
            </a:r>
          </a:p>
        </p:txBody>
      </p:sp>
      <p:sp>
        <p:nvSpPr>
          <p:cNvPr id="52" name="타원 51">
            <a:extLst>
              <a:ext uri="{FF2B5EF4-FFF2-40B4-BE49-F238E27FC236}">
                <a16:creationId xmlns:a16="http://schemas.microsoft.com/office/drawing/2014/main" id="{CC1DCD76-EF88-4C7D-BDB7-B373B4840F15}"/>
              </a:ext>
            </a:extLst>
          </p:cNvPr>
          <p:cNvSpPr/>
          <p:nvPr/>
        </p:nvSpPr>
        <p:spPr>
          <a:xfrm>
            <a:off x="7920399" y="2392218"/>
            <a:ext cx="1573810" cy="1250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기준온도</a:t>
            </a:r>
            <a:endParaRPr lang="en-US" altLang="ko-KR" dirty="0">
              <a:latin typeface="1훈새마을운동 R" panose="02020603020101020101" pitchFamily="18" charset="-127"/>
              <a:ea typeface="1훈새마을운동 R" panose="02020603020101020101" pitchFamily="18" charset="-127"/>
            </a:endParaRPr>
          </a:p>
          <a:p>
            <a:pPr algn="ctr"/>
            <a:r>
              <a:rPr lang="ko-KR" altLang="en-US" dirty="0">
                <a:latin typeface="1훈새마을운동 R" panose="02020603020101020101" pitchFamily="18" charset="-127"/>
                <a:ea typeface="1훈새마을운동 R" panose="02020603020101020101" pitchFamily="18" charset="-127"/>
              </a:rPr>
              <a:t>이상</a:t>
            </a:r>
          </a:p>
        </p:txBody>
      </p:sp>
      <p:sp>
        <p:nvSpPr>
          <p:cNvPr id="53" name="타원 52">
            <a:extLst>
              <a:ext uri="{FF2B5EF4-FFF2-40B4-BE49-F238E27FC236}">
                <a16:creationId xmlns:a16="http://schemas.microsoft.com/office/drawing/2014/main" id="{E7700B1B-49C2-4C84-ADA5-2F3F86204B22}"/>
              </a:ext>
            </a:extLst>
          </p:cNvPr>
          <p:cNvSpPr/>
          <p:nvPr/>
        </p:nvSpPr>
        <p:spPr>
          <a:xfrm>
            <a:off x="3541723" y="2392218"/>
            <a:ext cx="1573810" cy="1250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지면온도</a:t>
            </a:r>
          </a:p>
        </p:txBody>
      </p:sp>
      <p:sp>
        <p:nvSpPr>
          <p:cNvPr id="54" name="타원 53">
            <a:extLst>
              <a:ext uri="{FF2B5EF4-FFF2-40B4-BE49-F238E27FC236}">
                <a16:creationId xmlns:a16="http://schemas.microsoft.com/office/drawing/2014/main" id="{65DEA8B9-79F7-452A-852F-87429BDCDB8D}"/>
              </a:ext>
            </a:extLst>
          </p:cNvPr>
          <p:cNvSpPr/>
          <p:nvPr/>
        </p:nvSpPr>
        <p:spPr>
          <a:xfrm>
            <a:off x="5731061" y="985167"/>
            <a:ext cx="1573810" cy="1250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도로망</a:t>
            </a:r>
          </a:p>
        </p:txBody>
      </p:sp>
      <p:sp>
        <p:nvSpPr>
          <p:cNvPr id="55" name="타원 54">
            <a:extLst>
              <a:ext uri="{FF2B5EF4-FFF2-40B4-BE49-F238E27FC236}">
                <a16:creationId xmlns:a16="http://schemas.microsoft.com/office/drawing/2014/main" id="{80CB4721-79C3-4445-B823-491407C516D3}"/>
              </a:ext>
            </a:extLst>
          </p:cNvPr>
          <p:cNvSpPr/>
          <p:nvPr/>
        </p:nvSpPr>
        <p:spPr>
          <a:xfrm>
            <a:off x="5626283" y="2682109"/>
            <a:ext cx="1791414" cy="152443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200" dirty="0">
                <a:latin typeface="1훈새마을운동 R" panose="02020603020101020101" pitchFamily="18" charset="-127"/>
                <a:ea typeface="1훈새마을운동 R" panose="02020603020101020101" pitchFamily="18" charset="-127"/>
              </a:rPr>
              <a:t>위치선정</a:t>
            </a:r>
          </a:p>
        </p:txBody>
      </p:sp>
    </p:spTree>
    <p:extLst>
      <p:ext uri="{BB962C8B-B14F-4D97-AF65-F5344CB8AC3E}">
        <p14:creationId xmlns:p14="http://schemas.microsoft.com/office/powerpoint/2010/main" val="337572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246777-A675-480C-B568-C9F95BE306CD}"/>
              </a:ext>
            </a:extLst>
          </p:cNvPr>
          <p:cNvSpPr txBox="1"/>
          <p:nvPr/>
        </p:nvSpPr>
        <p:spPr>
          <a:xfrm>
            <a:off x="5541793" y="1059514"/>
            <a:ext cx="1108413" cy="646331"/>
          </a:xfrm>
          <a:prstGeom prst="rect">
            <a:avLst/>
          </a:prstGeom>
          <a:noFill/>
        </p:spPr>
        <p:txBody>
          <a:bodyPr wrap="square" rtlCol="0">
            <a:spAutoFit/>
          </a:bodyPr>
          <a:lstStyle/>
          <a:p>
            <a:r>
              <a:rPr lang="ko-KR" altLang="en-US" sz="3600" dirty="0">
                <a:solidFill>
                  <a:srgbClr val="FBCA92"/>
                </a:solidFill>
              </a:rPr>
              <a:t>출처</a:t>
            </a:r>
          </a:p>
        </p:txBody>
      </p:sp>
      <p:sp>
        <p:nvSpPr>
          <p:cNvPr id="37" name="직사각형 36">
            <a:extLst>
              <a:ext uri="{FF2B5EF4-FFF2-40B4-BE49-F238E27FC236}">
                <a16:creationId xmlns:a16="http://schemas.microsoft.com/office/drawing/2014/main" id="{8CCC9E10-CB72-4F2C-BE18-0C4C20C18404}"/>
              </a:ext>
            </a:extLst>
          </p:cNvPr>
          <p:cNvSpPr/>
          <p:nvPr/>
        </p:nvSpPr>
        <p:spPr>
          <a:xfrm>
            <a:off x="1180446" y="2333755"/>
            <a:ext cx="10263408" cy="2818400"/>
          </a:xfrm>
          <a:prstGeom prst="rect">
            <a:avLst/>
          </a:prstGeom>
        </p:spPr>
        <p:txBody>
          <a:bodyPr wrap="square">
            <a:spAutoFit/>
          </a:bodyPr>
          <a:lstStyle/>
          <a:p>
            <a:pPr>
              <a:lnSpc>
                <a:spcPct val="150000"/>
              </a:lnSpc>
            </a:pPr>
            <a:r>
              <a:rPr lang="en-US" altLang="ko-KR" sz="1600" dirty="0">
                <a:solidFill>
                  <a:srgbClr val="FFFFFF"/>
                </a:solidFill>
                <a:hlinkClick r:id="rId2"/>
              </a:rPr>
              <a:t>http://m.gukjenews.com/news/articleView.html?idxno=1121842#_enliple</a:t>
            </a:r>
            <a:endParaRPr lang="en-US" altLang="ko-KR" sz="1600" dirty="0">
              <a:solidFill>
                <a:srgbClr val="FFFFFF"/>
              </a:solidFill>
            </a:endParaRPr>
          </a:p>
          <a:p>
            <a:pPr>
              <a:lnSpc>
                <a:spcPct val="150000"/>
              </a:lnSpc>
            </a:pPr>
            <a:r>
              <a:rPr lang="en-US" altLang="ko-KR" sz="1600" dirty="0">
                <a:solidFill>
                  <a:srgbClr val="FFFFFF"/>
                </a:solidFill>
                <a:hlinkClick r:id="rId3"/>
              </a:rPr>
              <a:t>https://m.news.naver.com/read.nhn?mode=LSD&amp;mid=sec&amp;sid1=102&amp;oid=448&amp;aid=0000279883</a:t>
            </a:r>
            <a:r>
              <a:rPr lang="en-US" altLang="ko-KR" sz="1600" dirty="0">
                <a:solidFill>
                  <a:srgbClr val="FFFFFF"/>
                </a:solidFill>
              </a:rPr>
              <a:t> </a:t>
            </a:r>
          </a:p>
          <a:p>
            <a:pPr>
              <a:lnSpc>
                <a:spcPct val="150000"/>
              </a:lnSpc>
            </a:pPr>
            <a:r>
              <a:rPr lang="en-US" altLang="ko-KR" sz="1600" dirty="0">
                <a:solidFill>
                  <a:srgbClr val="FFFFFF"/>
                </a:solidFill>
                <a:hlinkClick r:id="rId4"/>
              </a:rPr>
              <a:t>https://m.news.naver.com/read.nhn?mode=LSD&amp;mid=sec&amp;sid1=105&amp;oid=029&amp;aid=0002545535</a:t>
            </a:r>
            <a:endParaRPr lang="en-US" altLang="ko-KR" sz="1600" dirty="0">
              <a:solidFill>
                <a:srgbClr val="FFFFFF"/>
              </a:solidFill>
            </a:endParaRPr>
          </a:p>
          <a:p>
            <a:r>
              <a:rPr lang="en-US" altLang="ko-KR" sz="1600" dirty="0">
                <a:hlinkClick r:id="rId5"/>
              </a:rPr>
              <a:t>http://www.kostat.go.kr/portal/korea/kor_nw/3/index.board?bmode=read&amp;aSeq=370781&amp;pageNo=1&amp;rowNum=10&amp;amSeq=&amp;sTarget=title&amp;sTxt=0</a:t>
            </a:r>
            <a:r>
              <a:rPr lang="en-US" altLang="ko-KR" sz="1600" dirty="0"/>
              <a:t> </a:t>
            </a:r>
          </a:p>
          <a:p>
            <a:r>
              <a:rPr lang="en-US" altLang="ko-KR" sz="1600" dirty="0">
                <a:hlinkClick r:id="rId2"/>
              </a:rPr>
              <a:t>http://m.gukjenews.com/news/articleView.html?idxno=1121842#_enliple</a:t>
            </a:r>
            <a:r>
              <a:rPr lang="en-US" altLang="ko-KR" sz="1600" dirty="0"/>
              <a:t> </a:t>
            </a:r>
          </a:p>
          <a:p>
            <a:pPr>
              <a:lnSpc>
                <a:spcPct val="150000"/>
              </a:lnSpc>
            </a:pPr>
            <a:r>
              <a:rPr lang="en-US" altLang="ko-KR" sz="1600" dirty="0">
                <a:solidFill>
                  <a:srgbClr val="FFFFFF"/>
                </a:solidFill>
              </a:rPr>
              <a:t>  </a:t>
            </a:r>
            <a:r>
              <a:rPr lang="en-US" altLang="ko-KR" sz="1600" dirty="0">
                <a:solidFill>
                  <a:srgbClr val="FFFFFF"/>
                </a:solidFill>
                <a:hlinkClick r:id="rId6"/>
              </a:rPr>
              <a:t>https://news.naver.com/main/read.nhn?oid=088&amp;aid=0000544315</a:t>
            </a:r>
            <a:endParaRPr lang="en-US" altLang="ko-KR" sz="1600" dirty="0">
              <a:solidFill>
                <a:srgbClr val="FFFFFF"/>
              </a:solidFill>
            </a:endParaRPr>
          </a:p>
          <a:p>
            <a:pPr>
              <a:lnSpc>
                <a:spcPct val="150000"/>
              </a:lnSpc>
            </a:pPr>
            <a:r>
              <a:rPr lang="en-US" altLang="ko-KR" sz="1600" dirty="0">
                <a:solidFill>
                  <a:srgbClr val="FFFFFF"/>
                </a:solidFill>
                <a:hlinkClick r:id="rId7"/>
              </a:rPr>
              <a:t>http://www.upkorea.net/news/articleView.html?idxno=615259#07Pk</a:t>
            </a:r>
            <a:r>
              <a:rPr lang="en-US" altLang="ko-KR" sz="1600" dirty="0">
                <a:solidFill>
                  <a:srgbClr val="FFFFFF"/>
                </a:solidFill>
              </a:rPr>
              <a:t>  </a:t>
            </a:r>
          </a:p>
          <a:p>
            <a:pPr>
              <a:lnSpc>
                <a:spcPct val="150000"/>
              </a:lnSpc>
            </a:pPr>
            <a:endParaRPr lang="en-US" altLang="ko-KR" sz="700" dirty="0">
              <a:solidFill>
                <a:srgbClr val="FFFFFF"/>
              </a:solidFill>
            </a:endParaRPr>
          </a:p>
        </p:txBody>
      </p:sp>
    </p:spTree>
    <p:extLst>
      <p:ext uri="{BB962C8B-B14F-4D97-AF65-F5344CB8AC3E}">
        <p14:creationId xmlns:p14="http://schemas.microsoft.com/office/powerpoint/2010/main" val="661547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246777-A675-480C-B568-C9F95BE306CD}"/>
              </a:ext>
            </a:extLst>
          </p:cNvPr>
          <p:cNvSpPr txBox="1"/>
          <p:nvPr/>
        </p:nvSpPr>
        <p:spPr>
          <a:xfrm>
            <a:off x="5116896" y="3105834"/>
            <a:ext cx="2491268" cy="646331"/>
          </a:xfrm>
          <a:prstGeom prst="rect">
            <a:avLst/>
          </a:prstGeom>
          <a:noFill/>
        </p:spPr>
        <p:txBody>
          <a:bodyPr wrap="square" rtlCol="0">
            <a:spAutoFit/>
          </a:bodyPr>
          <a:lstStyle/>
          <a:p>
            <a:r>
              <a:rPr lang="en-US" altLang="ko-KR" sz="3600" dirty="0">
                <a:solidFill>
                  <a:srgbClr val="FBCA92"/>
                </a:solidFill>
              </a:rPr>
              <a:t>THE END</a:t>
            </a:r>
            <a:endParaRPr lang="ko-KR" altLang="en-US" sz="3600" dirty="0">
              <a:solidFill>
                <a:srgbClr val="FBCA92"/>
              </a:solidFill>
            </a:endParaRPr>
          </a:p>
        </p:txBody>
      </p:sp>
    </p:spTree>
    <p:extLst>
      <p:ext uri="{BB962C8B-B14F-4D97-AF65-F5344CB8AC3E}">
        <p14:creationId xmlns:p14="http://schemas.microsoft.com/office/powerpoint/2010/main" val="289725168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cap="flat" cmpd="sng" algn="ctr">
          <a:solidFill>
            <a:schemeClr val="accent1">
              <a:lumMod val="50000"/>
            </a:schemeClr>
          </a:solidFill>
          <a:prstDash val="solid"/>
          <a:round/>
          <a:headEnd type="arrow" w="med" len="med"/>
          <a:tailEnd type="arrow" w="med" len="med"/>
        </a:ln>
      </a:spPr>
      <a:bodyPr/>
      <a:lstStyle/>
      <a:style>
        <a:lnRef idx="0">
          <a:scrgbClr r="0" g="0" b="0"/>
        </a:lnRef>
        <a:fillRef idx="0">
          <a:scrgbClr r="0" g="0" b="0"/>
        </a:fillRef>
        <a:effectRef idx="0">
          <a:scrgbClr r="0" g="0" b="0"/>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3326</TotalTime>
  <Words>310</Words>
  <Application>Microsoft Office PowerPoint</Application>
  <PresentationFormat>와이드스크린</PresentationFormat>
  <Paragraphs>35</Paragraphs>
  <Slides>9</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9</vt:i4>
      </vt:variant>
    </vt:vector>
  </HeadingPairs>
  <TitlesOfParts>
    <vt:vector size="15" baseType="lpstr">
      <vt:lpstr>1훈막대연필 R</vt:lpstr>
      <vt:lpstr>맑은 고딕</vt:lpstr>
      <vt:lpstr>1훈새마을운동 R</vt:lpstr>
      <vt:lpstr>Arial</vt:lpstr>
      <vt:lpstr>THE뉴스속보</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요청사항</dc:creator>
  <cp:lastModifiedBy>정 경현</cp:lastModifiedBy>
  <cp:revision>503</cp:revision>
  <dcterms:created xsi:type="dcterms:W3CDTF">2018-05-09T06:13:43Z</dcterms:created>
  <dcterms:modified xsi:type="dcterms:W3CDTF">2019-10-20T14:43:08Z</dcterms:modified>
</cp:coreProperties>
</file>